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65" r:id="rId15"/>
    <p:sldId id="270" r:id="rId16"/>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3C8EFA1-FE1C-4BB3-A009-52A963EAE649}"/>
              </a:ext>
            </a:extLst>
          </p:cNvPr>
          <p:cNvSpPr>
            <a:spLocks noGrp="1"/>
          </p:cNvSpPr>
          <p:nvPr>
            <p:ph type="ctrTitle"/>
          </p:nvPr>
        </p:nvSpPr>
        <p:spPr>
          <a:xfrm>
            <a:off x="1524000" y="1122363"/>
            <a:ext cx="9144000" cy="2387600"/>
          </a:xfrm>
        </p:spPr>
        <p:txBody>
          <a:bodyPr anchor="b"/>
          <a:lstStyle>
            <a:lvl1pPr algn="ctr">
              <a:defRPr sz="6000"/>
            </a:lvl1pPr>
          </a:lstStyle>
          <a:p>
            <a:r>
              <a:rPr lang="sk-SK"/>
              <a:t>Kliknutím upravte štýl predlohy nadpisu</a:t>
            </a:r>
          </a:p>
        </p:txBody>
      </p:sp>
      <p:sp>
        <p:nvSpPr>
          <p:cNvPr id="3" name="Podnadpis 2">
            <a:extLst>
              <a:ext uri="{FF2B5EF4-FFF2-40B4-BE49-F238E27FC236}">
                <a16:creationId xmlns:a16="http://schemas.microsoft.com/office/drawing/2014/main" id="{BE7D9058-B2E2-4A68-9762-AF78EC5815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p>
        </p:txBody>
      </p:sp>
      <p:sp>
        <p:nvSpPr>
          <p:cNvPr id="4" name="Zástupný objekt pre dátum 3">
            <a:extLst>
              <a:ext uri="{FF2B5EF4-FFF2-40B4-BE49-F238E27FC236}">
                <a16:creationId xmlns:a16="http://schemas.microsoft.com/office/drawing/2014/main" id="{9DBE5655-7E91-469E-9176-C8CEFCBFE52E}"/>
              </a:ext>
            </a:extLst>
          </p:cNvPr>
          <p:cNvSpPr>
            <a:spLocks noGrp="1"/>
          </p:cNvSpPr>
          <p:nvPr>
            <p:ph type="dt" sz="half" idx="10"/>
          </p:nvPr>
        </p:nvSpPr>
        <p:spPr/>
        <p:txBody>
          <a:bodyPr/>
          <a:lstStyle/>
          <a:p>
            <a:fld id="{8694A13A-3676-4419-89C3-B24A1240BB8B}" type="datetimeFigureOut">
              <a:rPr lang="sk-SK" smtClean="0"/>
              <a:t>6.4.2021</a:t>
            </a:fld>
            <a:endParaRPr lang="sk-SK"/>
          </a:p>
        </p:txBody>
      </p:sp>
      <p:sp>
        <p:nvSpPr>
          <p:cNvPr id="5" name="Zástupný objekt pre pätu 4">
            <a:extLst>
              <a:ext uri="{FF2B5EF4-FFF2-40B4-BE49-F238E27FC236}">
                <a16:creationId xmlns:a16="http://schemas.microsoft.com/office/drawing/2014/main" id="{8FBCB680-CDC5-443B-90D5-26A1BEA891B8}"/>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BC21065F-F208-45E3-A6EE-DD5794456D64}"/>
              </a:ext>
            </a:extLst>
          </p:cNvPr>
          <p:cNvSpPr>
            <a:spLocks noGrp="1"/>
          </p:cNvSpPr>
          <p:nvPr>
            <p:ph type="sldNum" sz="quarter" idx="12"/>
          </p:nvPr>
        </p:nvSpPr>
        <p:spPr/>
        <p:txBody>
          <a:bodyPr/>
          <a:lstStyle/>
          <a:p>
            <a:fld id="{7606ADC8-5A2B-4AD3-A408-42B51E63EB73}" type="slidenum">
              <a:rPr lang="sk-SK" smtClean="0"/>
              <a:t>‹#›</a:t>
            </a:fld>
            <a:endParaRPr lang="sk-SK"/>
          </a:p>
        </p:txBody>
      </p:sp>
    </p:spTree>
    <p:extLst>
      <p:ext uri="{BB962C8B-B14F-4D97-AF65-F5344CB8AC3E}">
        <p14:creationId xmlns:p14="http://schemas.microsoft.com/office/powerpoint/2010/main" val="8473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DF9A347-6095-41A8-A3A3-88349339EB30}"/>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FF42AF91-1747-442F-B270-6A5E206D7B04}"/>
              </a:ext>
            </a:extLst>
          </p:cNvPr>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C3086FD8-11C1-4A47-B523-A5E40CF90C25}"/>
              </a:ext>
            </a:extLst>
          </p:cNvPr>
          <p:cNvSpPr>
            <a:spLocks noGrp="1"/>
          </p:cNvSpPr>
          <p:nvPr>
            <p:ph type="dt" sz="half" idx="10"/>
          </p:nvPr>
        </p:nvSpPr>
        <p:spPr/>
        <p:txBody>
          <a:bodyPr/>
          <a:lstStyle/>
          <a:p>
            <a:fld id="{8694A13A-3676-4419-89C3-B24A1240BB8B}" type="datetimeFigureOut">
              <a:rPr lang="sk-SK" smtClean="0"/>
              <a:t>6.4.2021</a:t>
            </a:fld>
            <a:endParaRPr lang="sk-SK"/>
          </a:p>
        </p:txBody>
      </p:sp>
      <p:sp>
        <p:nvSpPr>
          <p:cNvPr id="5" name="Zástupný objekt pre pätu 4">
            <a:extLst>
              <a:ext uri="{FF2B5EF4-FFF2-40B4-BE49-F238E27FC236}">
                <a16:creationId xmlns:a16="http://schemas.microsoft.com/office/drawing/2014/main" id="{35EB7D13-1F18-4BFD-8334-0E85BAAC4176}"/>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FAE1E7A1-326A-4723-B719-6A0555F22A30}"/>
              </a:ext>
            </a:extLst>
          </p:cNvPr>
          <p:cNvSpPr>
            <a:spLocks noGrp="1"/>
          </p:cNvSpPr>
          <p:nvPr>
            <p:ph type="sldNum" sz="quarter" idx="12"/>
          </p:nvPr>
        </p:nvSpPr>
        <p:spPr/>
        <p:txBody>
          <a:bodyPr/>
          <a:lstStyle/>
          <a:p>
            <a:fld id="{7606ADC8-5A2B-4AD3-A408-42B51E63EB73}" type="slidenum">
              <a:rPr lang="sk-SK" smtClean="0"/>
              <a:t>‹#›</a:t>
            </a:fld>
            <a:endParaRPr lang="sk-SK"/>
          </a:p>
        </p:txBody>
      </p:sp>
    </p:spTree>
    <p:extLst>
      <p:ext uri="{BB962C8B-B14F-4D97-AF65-F5344CB8AC3E}">
        <p14:creationId xmlns:p14="http://schemas.microsoft.com/office/powerpoint/2010/main" val="183891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E351938-0FA3-4A6C-8284-0C74894001AA}"/>
              </a:ext>
            </a:extLst>
          </p:cNvPr>
          <p:cNvSpPr>
            <a:spLocks noGrp="1"/>
          </p:cNvSpPr>
          <p:nvPr>
            <p:ph type="title"/>
          </p:nvPr>
        </p:nvSpPr>
        <p:spPr>
          <a:xfrm>
            <a:off x="831850" y="1709738"/>
            <a:ext cx="10515600" cy="2852737"/>
          </a:xfrm>
        </p:spPr>
        <p:txBody>
          <a:bodyPr anchor="b"/>
          <a:lstStyle>
            <a:lvl1pPr>
              <a:defRPr sz="6000"/>
            </a:lvl1pPr>
          </a:lstStyle>
          <a:p>
            <a:r>
              <a:rPr lang="sk-SK"/>
              <a:t>Kliknutím upravte štýl predlohy nadpisu</a:t>
            </a:r>
          </a:p>
        </p:txBody>
      </p:sp>
      <p:sp>
        <p:nvSpPr>
          <p:cNvPr id="3" name="Zástupný text 2">
            <a:extLst>
              <a:ext uri="{FF2B5EF4-FFF2-40B4-BE49-F238E27FC236}">
                <a16:creationId xmlns:a16="http://schemas.microsoft.com/office/drawing/2014/main" id="{2174E356-F042-42A3-BD90-7F8DB85C10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Kliknite sem a upravte štýly predlohy textu</a:t>
            </a:r>
          </a:p>
        </p:txBody>
      </p:sp>
      <p:sp>
        <p:nvSpPr>
          <p:cNvPr id="4" name="Zástupný objekt pre dátum 3">
            <a:extLst>
              <a:ext uri="{FF2B5EF4-FFF2-40B4-BE49-F238E27FC236}">
                <a16:creationId xmlns:a16="http://schemas.microsoft.com/office/drawing/2014/main" id="{1D70DF86-5383-40F3-B6AE-711CFE8D09B5}"/>
              </a:ext>
            </a:extLst>
          </p:cNvPr>
          <p:cNvSpPr>
            <a:spLocks noGrp="1"/>
          </p:cNvSpPr>
          <p:nvPr>
            <p:ph type="dt" sz="half" idx="10"/>
          </p:nvPr>
        </p:nvSpPr>
        <p:spPr/>
        <p:txBody>
          <a:bodyPr/>
          <a:lstStyle/>
          <a:p>
            <a:fld id="{8694A13A-3676-4419-89C3-B24A1240BB8B}" type="datetimeFigureOut">
              <a:rPr lang="sk-SK" smtClean="0"/>
              <a:t>6.4.2021</a:t>
            </a:fld>
            <a:endParaRPr lang="sk-SK"/>
          </a:p>
        </p:txBody>
      </p:sp>
      <p:sp>
        <p:nvSpPr>
          <p:cNvPr id="5" name="Zástupný objekt pre pätu 4">
            <a:extLst>
              <a:ext uri="{FF2B5EF4-FFF2-40B4-BE49-F238E27FC236}">
                <a16:creationId xmlns:a16="http://schemas.microsoft.com/office/drawing/2014/main" id="{CA734F3B-7497-4FED-A8F6-DD3FEB444D79}"/>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AEF8E2B6-30E0-494B-9E56-4C742490CE6B}"/>
              </a:ext>
            </a:extLst>
          </p:cNvPr>
          <p:cNvSpPr>
            <a:spLocks noGrp="1"/>
          </p:cNvSpPr>
          <p:nvPr>
            <p:ph type="sldNum" sz="quarter" idx="12"/>
          </p:nvPr>
        </p:nvSpPr>
        <p:spPr/>
        <p:txBody>
          <a:bodyPr/>
          <a:lstStyle/>
          <a:p>
            <a:fld id="{7606ADC8-5A2B-4AD3-A408-42B51E63EB73}" type="slidenum">
              <a:rPr lang="sk-SK" smtClean="0"/>
              <a:t>‹#›</a:t>
            </a:fld>
            <a:endParaRPr lang="sk-SK"/>
          </a:p>
        </p:txBody>
      </p:sp>
    </p:spTree>
    <p:extLst>
      <p:ext uri="{BB962C8B-B14F-4D97-AF65-F5344CB8AC3E}">
        <p14:creationId xmlns:p14="http://schemas.microsoft.com/office/powerpoint/2010/main" val="994236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063FB7F-66AB-42E5-9F61-BFF5EF38B767}"/>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480DEC9C-622E-4E15-9ACC-970A1A79895D}"/>
              </a:ext>
            </a:extLst>
          </p:cNvPr>
          <p:cNvSpPr>
            <a:spLocks noGrp="1"/>
          </p:cNvSpPr>
          <p:nvPr>
            <p:ph sz="half" idx="1"/>
          </p:nvPr>
        </p:nvSpPr>
        <p:spPr>
          <a:xfrm>
            <a:off x="838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a:extLst>
              <a:ext uri="{FF2B5EF4-FFF2-40B4-BE49-F238E27FC236}">
                <a16:creationId xmlns:a16="http://schemas.microsoft.com/office/drawing/2014/main" id="{5930EE10-B7E2-4AD3-8CD0-E4D0BFDE0B1B}"/>
              </a:ext>
            </a:extLst>
          </p:cNvPr>
          <p:cNvSpPr>
            <a:spLocks noGrp="1"/>
          </p:cNvSpPr>
          <p:nvPr>
            <p:ph sz="half" idx="2"/>
          </p:nvPr>
        </p:nvSpPr>
        <p:spPr>
          <a:xfrm>
            <a:off x="6172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E27ACF3C-9054-4942-9FAF-BCF058B7C02A}"/>
              </a:ext>
            </a:extLst>
          </p:cNvPr>
          <p:cNvSpPr>
            <a:spLocks noGrp="1"/>
          </p:cNvSpPr>
          <p:nvPr>
            <p:ph type="dt" sz="half" idx="10"/>
          </p:nvPr>
        </p:nvSpPr>
        <p:spPr/>
        <p:txBody>
          <a:bodyPr/>
          <a:lstStyle/>
          <a:p>
            <a:fld id="{8694A13A-3676-4419-89C3-B24A1240BB8B}" type="datetimeFigureOut">
              <a:rPr lang="sk-SK" smtClean="0"/>
              <a:t>6.4.2021</a:t>
            </a:fld>
            <a:endParaRPr lang="sk-SK"/>
          </a:p>
        </p:txBody>
      </p:sp>
      <p:sp>
        <p:nvSpPr>
          <p:cNvPr id="6" name="Zástupný objekt pre pätu 5">
            <a:extLst>
              <a:ext uri="{FF2B5EF4-FFF2-40B4-BE49-F238E27FC236}">
                <a16:creationId xmlns:a16="http://schemas.microsoft.com/office/drawing/2014/main" id="{56B38BAA-4485-486F-919B-86C43DE5FC66}"/>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A00B029F-D486-4A3C-A855-8AE2C4FC3143}"/>
              </a:ext>
            </a:extLst>
          </p:cNvPr>
          <p:cNvSpPr>
            <a:spLocks noGrp="1"/>
          </p:cNvSpPr>
          <p:nvPr>
            <p:ph type="sldNum" sz="quarter" idx="12"/>
          </p:nvPr>
        </p:nvSpPr>
        <p:spPr/>
        <p:txBody>
          <a:bodyPr/>
          <a:lstStyle/>
          <a:p>
            <a:fld id="{7606ADC8-5A2B-4AD3-A408-42B51E63EB73}" type="slidenum">
              <a:rPr lang="sk-SK" smtClean="0"/>
              <a:t>‹#›</a:t>
            </a:fld>
            <a:endParaRPr lang="sk-SK"/>
          </a:p>
        </p:txBody>
      </p:sp>
    </p:spTree>
    <p:extLst>
      <p:ext uri="{BB962C8B-B14F-4D97-AF65-F5344CB8AC3E}">
        <p14:creationId xmlns:p14="http://schemas.microsoft.com/office/powerpoint/2010/main" val="3552254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5CDE442-6193-41DF-B935-BD96F4CAAAED}"/>
              </a:ext>
            </a:extLst>
          </p:cNvPr>
          <p:cNvSpPr>
            <a:spLocks noGrp="1"/>
          </p:cNvSpPr>
          <p:nvPr>
            <p:ph type="title"/>
          </p:nvPr>
        </p:nvSpPr>
        <p:spPr>
          <a:xfrm>
            <a:off x="839788" y="365125"/>
            <a:ext cx="10515600" cy="1325563"/>
          </a:xfrm>
        </p:spPr>
        <p:txBody>
          <a:bodyPr/>
          <a:lstStyle/>
          <a:p>
            <a:r>
              <a:rPr lang="sk-SK"/>
              <a:t>Kliknutím upravte štýl predlohy nadpisu</a:t>
            </a:r>
          </a:p>
        </p:txBody>
      </p:sp>
      <p:sp>
        <p:nvSpPr>
          <p:cNvPr id="3" name="Zástupný text 2">
            <a:extLst>
              <a:ext uri="{FF2B5EF4-FFF2-40B4-BE49-F238E27FC236}">
                <a16:creationId xmlns:a16="http://schemas.microsoft.com/office/drawing/2014/main" id="{5B62A14E-D17D-4B92-A0AC-F96DBF6E9A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objekt pre obsah 3">
            <a:extLst>
              <a:ext uri="{FF2B5EF4-FFF2-40B4-BE49-F238E27FC236}">
                <a16:creationId xmlns:a16="http://schemas.microsoft.com/office/drawing/2014/main" id="{68CE0332-426D-43E8-8E15-3A89115DD4C6}"/>
              </a:ext>
            </a:extLst>
          </p:cNvPr>
          <p:cNvSpPr>
            <a:spLocks noGrp="1"/>
          </p:cNvSpPr>
          <p:nvPr>
            <p:ph sz="half" idx="2"/>
          </p:nvPr>
        </p:nvSpPr>
        <p:spPr>
          <a:xfrm>
            <a:off x="839788" y="2505075"/>
            <a:ext cx="5157787"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a:extLst>
              <a:ext uri="{FF2B5EF4-FFF2-40B4-BE49-F238E27FC236}">
                <a16:creationId xmlns:a16="http://schemas.microsoft.com/office/drawing/2014/main" id="{0F0F161F-C134-48C1-B77B-C5761648DD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objekt pre obsah 5">
            <a:extLst>
              <a:ext uri="{FF2B5EF4-FFF2-40B4-BE49-F238E27FC236}">
                <a16:creationId xmlns:a16="http://schemas.microsoft.com/office/drawing/2014/main" id="{1DA22898-D117-4CE2-85F9-85BE9244A6AB}"/>
              </a:ext>
            </a:extLst>
          </p:cNvPr>
          <p:cNvSpPr>
            <a:spLocks noGrp="1"/>
          </p:cNvSpPr>
          <p:nvPr>
            <p:ph sz="quarter" idx="4"/>
          </p:nvPr>
        </p:nvSpPr>
        <p:spPr>
          <a:xfrm>
            <a:off x="6172200" y="2505075"/>
            <a:ext cx="5183188"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a:extLst>
              <a:ext uri="{FF2B5EF4-FFF2-40B4-BE49-F238E27FC236}">
                <a16:creationId xmlns:a16="http://schemas.microsoft.com/office/drawing/2014/main" id="{EBAA3C5D-93FC-4A6B-B94A-EE6F6242445F}"/>
              </a:ext>
            </a:extLst>
          </p:cNvPr>
          <p:cNvSpPr>
            <a:spLocks noGrp="1"/>
          </p:cNvSpPr>
          <p:nvPr>
            <p:ph type="dt" sz="half" idx="10"/>
          </p:nvPr>
        </p:nvSpPr>
        <p:spPr/>
        <p:txBody>
          <a:bodyPr/>
          <a:lstStyle/>
          <a:p>
            <a:fld id="{8694A13A-3676-4419-89C3-B24A1240BB8B}" type="datetimeFigureOut">
              <a:rPr lang="sk-SK" smtClean="0"/>
              <a:t>6.4.2021</a:t>
            </a:fld>
            <a:endParaRPr lang="sk-SK"/>
          </a:p>
        </p:txBody>
      </p:sp>
      <p:sp>
        <p:nvSpPr>
          <p:cNvPr id="8" name="Zástupný objekt pre pätu 7">
            <a:extLst>
              <a:ext uri="{FF2B5EF4-FFF2-40B4-BE49-F238E27FC236}">
                <a16:creationId xmlns:a16="http://schemas.microsoft.com/office/drawing/2014/main" id="{82FE3C3E-969E-40FD-BFDA-5604AB90C416}"/>
              </a:ext>
            </a:extLst>
          </p:cNvPr>
          <p:cNvSpPr>
            <a:spLocks noGrp="1"/>
          </p:cNvSpPr>
          <p:nvPr>
            <p:ph type="ftr" sz="quarter" idx="11"/>
          </p:nvPr>
        </p:nvSpPr>
        <p:spPr/>
        <p:txBody>
          <a:bodyPr/>
          <a:lstStyle/>
          <a:p>
            <a:endParaRPr lang="sk-SK"/>
          </a:p>
        </p:txBody>
      </p:sp>
      <p:sp>
        <p:nvSpPr>
          <p:cNvPr id="9" name="Zástupný objekt pre číslo snímky 8">
            <a:extLst>
              <a:ext uri="{FF2B5EF4-FFF2-40B4-BE49-F238E27FC236}">
                <a16:creationId xmlns:a16="http://schemas.microsoft.com/office/drawing/2014/main" id="{6FCCA3B1-01CE-444C-9541-69010A246280}"/>
              </a:ext>
            </a:extLst>
          </p:cNvPr>
          <p:cNvSpPr>
            <a:spLocks noGrp="1"/>
          </p:cNvSpPr>
          <p:nvPr>
            <p:ph type="sldNum" sz="quarter" idx="12"/>
          </p:nvPr>
        </p:nvSpPr>
        <p:spPr/>
        <p:txBody>
          <a:bodyPr/>
          <a:lstStyle/>
          <a:p>
            <a:fld id="{7606ADC8-5A2B-4AD3-A408-42B51E63EB73}" type="slidenum">
              <a:rPr lang="sk-SK" smtClean="0"/>
              <a:t>‹#›</a:t>
            </a:fld>
            <a:endParaRPr lang="sk-SK"/>
          </a:p>
        </p:txBody>
      </p:sp>
    </p:spTree>
    <p:extLst>
      <p:ext uri="{BB962C8B-B14F-4D97-AF65-F5344CB8AC3E}">
        <p14:creationId xmlns:p14="http://schemas.microsoft.com/office/powerpoint/2010/main" val="3265043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46F9954-BD17-49F7-86C1-0CAC670FAA7E}"/>
              </a:ext>
            </a:extLst>
          </p:cNvPr>
          <p:cNvSpPr>
            <a:spLocks noGrp="1"/>
          </p:cNvSpPr>
          <p:nvPr>
            <p:ph type="title"/>
          </p:nvPr>
        </p:nvSpPr>
        <p:spPr/>
        <p:txBody>
          <a:bodyPr/>
          <a:lstStyle/>
          <a:p>
            <a:r>
              <a:rPr lang="sk-SK"/>
              <a:t>Kliknutím upravte štýl predlohy nadpisu</a:t>
            </a:r>
          </a:p>
        </p:txBody>
      </p:sp>
      <p:sp>
        <p:nvSpPr>
          <p:cNvPr id="3" name="Zástupný objekt pre dátum 2">
            <a:extLst>
              <a:ext uri="{FF2B5EF4-FFF2-40B4-BE49-F238E27FC236}">
                <a16:creationId xmlns:a16="http://schemas.microsoft.com/office/drawing/2014/main" id="{43038BA6-C43C-4E8C-A088-B42826F6CEBB}"/>
              </a:ext>
            </a:extLst>
          </p:cNvPr>
          <p:cNvSpPr>
            <a:spLocks noGrp="1"/>
          </p:cNvSpPr>
          <p:nvPr>
            <p:ph type="dt" sz="half" idx="10"/>
          </p:nvPr>
        </p:nvSpPr>
        <p:spPr/>
        <p:txBody>
          <a:bodyPr/>
          <a:lstStyle/>
          <a:p>
            <a:fld id="{8694A13A-3676-4419-89C3-B24A1240BB8B}" type="datetimeFigureOut">
              <a:rPr lang="sk-SK" smtClean="0"/>
              <a:t>6.4.2021</a:t>
            </a:fld>
            <a:endParaRPr lang="sk-SK"/>
          </a:p>
        </p:txBody>
      </p:sp>
      <p:sp>
        <p:nvSpPr>
          <p:cNvPr id="4" name="Zástupný objekt pre pätu 3">
            <a:extLst>
              <a:ext uri="{FF2B5EF4-FFF2-40B4-BE49-F238E27FC236}">
                <a16:creationId xmlns:a16="http://schemas.microsoft.com/office/drawing/2014/main" id="{E65751C9-9D80-4C93-B77A-A03FB532CFC4}"/>
              </a:ext>
            </a:extLst>
          </p:cNvPr>
          <p:cNvSpPr>
            <a:spLocks noGrp="1"/>
          </p:cNvSpPr>
          <p:nvPr>
            <p:ph type="ftr" sz="quarter" idx="11"/>
          </p:nvPr>
        </p:nvSpPr>
        <p:spPr/>
        <p:txBody>
          <a:bodyPr/>
          <a:lstStyle/>
          <a:p>
            <a:endParaRPr lang="sk-SK"/>
          </a:p>
        </p:txBody>
      </p:sp>
      <p:sp>
        <p:nvSpPr>
          <p:cNvPr id="5" name="Zástupný objekt pre číslo snímky 4">
            <a:extLst>
              <a:ext uri="{FF2B5EF4-FFF2-40B4-BE49-F238E27FC236}">
                <a16:creationId xmlns:a16="http://schemas.microsoft.com/office/drawing/2014/main" id="{CA77C9AD-EE6E-4253-8ACE-F7A2AE21E9D3}"/>
              </a:ext>
            </a:extLst>
          </p:cNvPr>
          <p:cNvSpPr>
            <a:spLocks noGrp="1"/>
          </p:cNvSpPr>
          <p:nvPr>
            <p:ph type="sldNum" sz="quarter" idx="12"/>
          </p:nvPr>
        </p:nvSpPr>
        <p:spPr/>
        <p:txBody>
          <a:bodyPr/>
          <a:lstStyle/>
          <a:p>
            <a:fld id="{7606ADC8-5A2B-4AD3-A408-42B51E63EB73}" type="slidenum">
              <a:rPr lang="sk-SK" smtClean="0"/>
              <a:t>‹#›</a:t>
            </a:fld>
            <a:endParaRPr lang="sk-SK"/>
          </a:p>
        </p:txBody>
      </p:sp>
    </p:spTree>
    <p:extLst>
      <p:ext uri="{BB962C8B-B14F-4D97-AF65-F5344CB8AC3E}">
        <p14:creationId xmlns:p14="http://schemas.microsoft.com/office/powerpoint/2010/main" val="300162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a:extLst>
              <a:ext uri="{FF2B5EF4-FFF2-40B4-BE49-F238E27FC236}">
                <a16:creationId xmlns:a16="http://schemas.microsoft.com/office/drawing/2014/main" id="{E7198DFF-04A8-4AA1-8D2D-2B60A223723E}"/>
              </a:ext>
            </a:extLst>
          </p:cNvPr>
          <p:cNvSpPr>
            <a:spLocks noGrp="1"/>
          </p:cNvSpPr>
          <p:nvPr>
            <p:ph type="dt" sz="half" idx="10"/>
          </p:nvPr>
        </p:nvSpPr>
        <p:spPr/>
        <p:txBody>
          <a:bodyPr/>
          <a:lstStyle/>
          <a:p>
            <a:fld id="{8694A13A-3676-4419-89C3-B24A1240BB8B}" type="datetimeFigureOut">
              <a:rPr lang="sk-SK" smtClean="0"/>
              <a:t>6.4.2021</a:t>
            </a:fld>
            <a:endParaRPr lang="sk-SK"/>
          </a:p>
        </p:txBody>
      </p:sp>
      <p:sp>
        <p:nvSpPr>
          <p:cNvPr id="3" name="Zástupný objekt pre pätu 2">
            <a:extLst>
              <a:ext uri="{FF2B5EF4-FFF2-40B4-BE49-F238E27FC236}">
                <a16:creationId xmlns:a16="http://schemas.microsoft.com/office/drawing/2014/main" id="{9E5939F5-CE32-42B4-9610-18EA7F954CFD}"/>
              </a:ext>
            </a:extLst>
          </p:cNvPr>
          <p:cNvSpPr>
            <a:spLocks noGrp="1"/>
          </p:cNvSpPr>
          <p:nvPr>
            <p:ph type="ftr" sz="quarter" idx="11"/>
          </p:nvPr>
        </p:nvSpPr>
        <p:spPr/>
        <p:txBody>
          <a:bodyPr/>
          <a:lstStyle/>
          <a:p>
            <a:endParaRPr lang="sk-SK"/>
          </a:p>
        </p:txBody>
      </p:sp>
      <p:sp>
        <p:nvSpPr>
          <p:cNvPr id="4" name="Zástupný objekt pre číslo snímky 3">
            <a:extLst>
              <a:ext uri="{FF2B5EF4-FFF2-40B4-BE49-F238E27FC236}">
                <a16:creationId xmlns:a16="http://schemas.microsoft.com/office/drawing/2014/main" id="{228C360D-1314-431D-9A43-AAA052CD79BC}"/>
              </a:ext>
            </a:extLst>
          </p:cNvPr>
          <p:cNvSpPr>
            <a:spLocks noGrp="1"/>
          </p:cNvSpPr>
          <p:nvPr>
            <p:ph type="sldNum" sz="quarter" idx="12"/>
          </p:nvPr>
        </p:nvSpPr>
        <p:spPr/>
        <p:txBody>
          <a:bodyPr/>
          <a:lstStyle/>
          <a:p>
            <a:fld id="{7606ADC8-5A2B-4AD3-A408-42B51E63EB73}" type="slidenum">
              <a:rPr lang="sk-SK" smtClean="0"/>
              <a:t>‹#›</a:t>
            </a:fld>
            <a:endParaRPr lang="sk-SK"/>
          </a:p>
        </p:txBody>
      </p:sp>
    </p:spTree>
    <p:extLst>
      <p:ext uri="{BB962C8B-B14F-4D97-AF65-F5344CB8AC3E}">
        <p14:creationId xmlns:p14="http://schemas.microsoft.com/office/powerpoint/2010/main" val="1182735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F1A1824-A9D4-4F57-B2AC-B71A45BE7EE7}"/>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sah 2">
            <a:extLst>
              <a:ext uri="{FF2B5EF4-FFF2-40B4-BE49-F238E27FC236}">
                <a16:creationId xmlns:a16="http://schemas.microsoft.com/office/drawing/2014/main" id="{A53430AE-6E1F-47FE-AA18-1B8E7DA5E8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a:extLst>
              <a:ext uri="{FF2B5EF4-FFF2-40B4-BE49-F238E27FC236}">
                <a16:creationId xmlns:a16="http://schemas.microsoft.com/office/drawing/2014/main" id="{32FB1D06-8D18-418A-BA9E-CD641556DB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2424DB59-3EE9-432C-A72C-CE60970720CF}"/>
              </a:ext>
            </a:extLst>
          </p:cNvPr>
          <p:cNvSpPr>
            <a:spLocks noGrp="1"/>
          </p:cNvSpPr>
          <p:nvPr>
            <p:ph type="dt" sz="half" idx="10"/>
          </p:nvPr>
        </p:nvSpPr>
        <p:spPr/>
        <p:txBody>
          <a:bodyPr/>
          <a:lstStyle/>
          <a:p>
            <a:fld id="{8694A13A-3676-4419-89C3-B24A1240BB8B}" type="datetimeFigureOut">
              <a:rPr lang="sk-SK" smtClean="0"/>
              <a:t>6.4.2021</a:t>
            </a:fld>
            <a:endParaRPr lang="sk-SK"/>
          </a:p>
        </p:txBody>
      </p:sp>
      <p:sp>
        <p:nvSpPr>
          <p:cNvPr id="6" name="Zástupný objekt pre pätu 5">
            <a:extLst>
              <a:ext uri="{FF2B5EF4-FFF2-40B4-BE49-F238E27FC236}">
                <a16:creationId xmlns:a16="http://schemas.microsoft.com/office/drawing/2014/main" id="{0BC74ABF-26D3-4DE8-BF01-10CA31C4DC43}"/>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AF13F7AE-B5FC-4D62-9D95-7EFD0FB33F4D}"/>
              </a:ext>
            </a:extLst>
          </p:cNvPr>
          <p:cNvSpPr>
            <a:spLocks noGrp="1"/>
          </p:cNvSpPr>
          <p:nvPr>
            <p:ph type="sldNum" sz="quarter" idx="12"/>
          </p:nvPr>
        </p:nvSpPr>
        <p:spPr/>
        <p:txBody>
          <a:bodyPr/>
          <a:lstStyle/>
          <a:p>
            <a:fld id="{7606ADC8-5A2B-4AD3-A408-42B51E63EB73}" type="slidenum">
              <a:rPr lang="sk-SK" smtClean="0"/>
              <a:t>‹#›</a:t>
            </a:fld>
            <a:endParaRPr lang="sk-SK"/>
          </a:p>
        </p:txBody>
      </p:sp>
    </p:spTree>
    <p:extLst>
      <p:ext uri="{BB962C8B-B14F-4D97-AF65-F5344CB8AC3E}">
        <p14:creationId xmlns:p14="http://schemas.microsoft.com/office/powerpoint/2010/main" val="1194737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35DA881-F948-4B86-8D05-7A89AACE567B}"/>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rázok 2">
            <a:extLst>
              <a:ext uri="{FF2B5EF4-FFF2-40B4-BE49-F238E27FC236}">
                <a16:creationId xmlns:a16="http://schemas.microsoft.com/office/drawing/2014/main" id="{63B71D2D-5252-44C6-B52D-5EC8FBF50E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text 3">
            <a:extLst>
              <a:ext uri="{FF2B5EF4-FFF2-40B4-BE49-F238E27FC236}">
                <a16:creationId xmlns:a16="http://schemas.microsoft.com/office/drawing/2014/main" id="{D28588E3-A9C9-4F0A-AC41-589E49CF2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B29A7568-143A-4AA6-AC76-3AB164393840}"/>
              </a:ext>
            </a:extLst>
          </p:cNvPr>
          <p:cNvSpPr>
            <a:spLocks noGrp="1"/>
          </p:cNvSpPr>
          <p:nvPr>
            <p:ph type="dt" sz="half" idx="10"/>
          </p:nvPr>
        </p:nvSpPr>
        <p:spPr/>
        <p:txBody>
          <a:bodyPr/>
          <a:lstStyle/>
          <a:p>
            <a:fld id="{8694A13A-3676-4419-89C3-B24A1240BB8B}" type="datetimeFigureOut">
              <a:rPr lang="sk-SK" smtClean="0"/>
              <a:t>6.4.2021</a:t>
            </a:fld>
            <a:endParaRPr lang="sk-SK"/>
          </a:p>
        </p:txBody>
      </p:sp>
      <p:sp>
        <p:nvSpPr>
          <p:cNvPr id="6" name="Zástupný objekt pre pätu 5">
            <a:extLst>
              <a:ext uri="{FF2B5EF4-FFF2-40B4-BE49-F238E27FC236}">
                <a16:creationId xmlns:a16="http://schemas.microsoft.com/office/drawing/2014/main" id="{0234DFC7-E50B-4060-8511-9B6482043969}"/>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7A31590D-EB5F-48FD-A3AA-72A3F2FF3CFB}"/>
              </a:ext>
            </a:extLst>
          </p:cNvPr>
          <p:cNvSpPr>
            <a:spLocks noGrp="1"/>
          </p:cNvSpPr>
          <p:nvPr>
            <p:ph type="sldNum" sz="quarter" idx="12"/>
          </p:nvPr>
        </p:nvSpPr>
        <p:spPr/>
        <p:txBody>
          <a:bodyPr/>
          <a:lstStyle/>
          <a:p>
            <a:fld id="{7606ADC8-5A2B-4AD3-A408-42B51E63EB73}" type="slidenum">
              <a:rPr lang="sk-SK" smtClean="0"/>
              <a:t>‹#›</a:t>
            </a:fld>
            <a:endParaRPr lang="sk-SK"/>
          </a:p>
        </p:txBody>
      </p:sp>
    </p:spTree>
    <p:extLst>
      <p:ext uri="{BB962C8B-B14F-4D97-AF65-F5344CB8AC3E}">
        <p14:creationId xmlns:p14="http://schemas.microsoft.com/office/powerpoint/2010/main" val="855345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9F113CB-4076-4FFD-8D57-8B3CFB53AACF}"/>
              </a:ext>
            </a:extLst>
          </p:cNvPr>
          <p:cNvSpPr>
            <a:spLocks noGrp="1"/>
          </p:cNvSpPr>
          <p:nvPr>
            <p:ph type="title"/>
          </p:nvPr>
        </p:nvSpPr>
        <p:spPr/>
        <p:txBody>
          <a:bodyPr/>
          <a:lstStyle/>
          <a:p>
            <a:r>
              <a:rPr lang="sk-SK"/>
              <a:t>Kliknutím upravte štýl predlohy nadpisu</a:t>
            </a:r>
          </a:p>
        </p:txBody>
      </p:sp>
      <p:sp>
        <p:nvSpPr>
          <p:cNvPr id="3" name="Zástupný zvislý text 2">
            <a:extLst>
              <a:ext uri="{FF2B5EF4-FFF2-40B4-BE49-F238E27FC236}">
                <a16:creationId xmlns:a16="http://schemas.microsoft.com/office/drawing/2014/main" id="{DC0A7A64-8B17-4738-94D0-1214A46C577C}"/>
              </a:ext>
            </a:extLst>
          </p:cNvPr>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C85AF7B4-591C-4631-A3E6-9B2A764D22F6}"/>
              </a:ext>
            </a:extLst>
          </p:cNvPr>
          <p:cNvSpPr>
            <a:spLocks noGrp="1"/>
          </p:cNvSpPr>
          <p:nvPr>
            <p:ph type="dt" sz="half" idx="10"/>
          </p:nvPr>
        </p:nvSpPr>
        <p:spPr/>
        <p:txBody>
          <a:bodyPr/>
          <a:lstStyle/>
          <a:p>
            <a:fld id="{8694A13A-3676-4419-89C3-B24A1240BB8B}" type="datetimeFigureOut">
              <a:rPr lang="sk-SK" smtClean="0"/>
              <a:t>6.4.2021</a:t>
            </a:fld>
            <a:endParaRPr lang="sk-SK"/>
          </a:p>
        </p:txBody>
      </p:sp>
      <p:sp>
        <p:nvSpPr>
          <p:cNvPr id="5" name="Zástupný objekt pre pätu 4">
            <a:extLst>
              <a:ext uri="{FF2B5EF4-FFF2-40B4-BE49-F238E27FC236}">
                <a16:creationId xmlns:a16="http://schemas.microsoft.com/office/drawing/2014/main" id="{C4DE1623-2B78-4084-9BBF-F551C572E331}"/>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70BC1C3E-8894-49AF-AB16-0004273E66A5}"/>
              </a:ext>
            </a:extLst>
          </p:cNvPr>
          <p:cNvSpPr>
            <a:spLocks noGrp="1"/>
          </p:cNvSpPr>
          <p:nvPr>
            <p:ph type="sldNum" sz="quarter" idx="12"/>
          </p:nvPr>
        </p:nvSpPr>
        <p:spPr/>
        <p:txBody>
          <a:bodyPr/>
          <a:lstStyle/>
          <a:p>
            <a:fld id="{7606ADC8-5A2B-4AD3-A408-42B51E63EB73}" type="slidenum">
              <a:rPr lang="sk-SK" smtClean="0"/>
              <a:t>‹#›</a:t>
            </a:fld>
            <a:endParaRPr lang="sk-SK"/>
          </a:p>
        </p:txBody>
      </p:sp>
    </p:spTree>
    <p:extLst>
      <p:ext uri="{BB962C8B-B14F-4D97-AF65-F5344CB8AC3E}">
        <p14:creationId xmlns:p14="http://schemas.microsoft.com/office/powerpoint/2010/main" val="1066440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a:extLst>
              <a:ext uri="{FF2B5EF4-FFF2-40B4-BE49-F238E27FC236}">
                <a16:creationId xmlns:a16="http://schemas.microsoft.com/office/drawing/2014/main" id="{BB0F05A4-7359-4403-AD30-C7CEEEB2C0DD}"/>
              </a:ext>
            </a:extLst>
          </p:cNvPr>
          <p:cNvSpPr>
            <a:spLocks noGrp="1"/>
          </p:cNvSpPr>
          <p:nvPr>
            <p:ph type="title" orient="vert"/>
          </p:nvPr>
        </p:nvSpPr>
        <p:spPr>
          <a:xfrm>
            <a:off x="8724900" y="365125"/>
            <a:ext cx="2628900" cy="5811838"/>
          </a:xfrm>
        </p:spPr>
        <p:txBody>
          <a:bodyPr vert="eaVert"/>
          <a:lstStyle/>
          <a:p>
            <a:r>
              <a:rPr lang="sk-SK"/>
              <a:t>Kliknutím upravte štýl predlohy nadpisu</a:t>
            </a:r>
          </a:p>
        </p:txBody>
      </p:sp>
      <p:sp>
        <p:nvSpPr>
          <p:cNvPr id="3" name="Zástupný zvislý text 2">
            <a:extLst>
              <a:ext uri="{FF2B5EF4-FFF2-40B4-BE49-F238E27FC236}">
                <a16:creationId xmlns:a16="http://schemas.microsoft.com/office/drawing/2014/main" id="{7A613949-36C5-4739-BB3A-3D4734E6EAA5}"/>
              </a:ext>
            </a:extLst>
          </p:cNvPr>
          <p:cNvSpPr>
            <a:spLocks noGrp="1"/>
          </p:cNvSpPr>
          <p:nvPr>
            <p:ph type="body" orient="vert" idx="1"/>
          </p:nvPr>
        </p:nvSpPr>
        <p:spPr>
          <a:xfrm>
            <a:off x="838200" y="365125"/>
            <a:ext cx="7734300" cy="5811838"/>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832C2F7E-77D6-4EA9-B6B9-A426F000A8A0}"/>
              </a:ext>
            </a:extLst>
          </p:cNvPr>
          <p:cNvSpPr>
            <a:spLocks noGrp="1"/>
          </p:cNvSpPr>
          <p:nvPr>
            <p:ph type="dt" sz="half" idx="10"/>
          </p:nvPr>
        </p:nvSpPr>
        <p:spPr/>
        <p:txBody>
          <a:bodyPr/>
          <a:lstStyle/>
          <a:p>
            <a:fld id="{8694A13A-3676-4419-89C3-B24A1240BB8B}" type="datetimeFigureOut">
              <a:rPr lang="sk-SK" smtClean="0"/>
              <a:t>6.4.2021</a:t>
            </a:fld>
            <a:endParaRPr lang="sk-SK"/>
          </a:p>
        </p:txBody>
      </p:sp>
      <p:sp>
        <p:nvSpPr>
          <p:cNvPr id="5" name="Zástupný objekt pre pätu 4">
            <a:extLst>
              <a:ext uri="{FF2B5EF4-FFF2-40B4-BE49-F238E27FC236}">
                <a16:creationId xmlns:a16="http://schemas.microsoft.com/office/drawing/2014/main" id="{506FCA8D-866F-4671-A03A-C8F82C9B79A8}"/>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7A52E6CC-FE7B-4BE8-9619-9DB44E3899EA}"/>
              </a:ext>
            </a:extLst>
          </p:cNvPr>
          <p:cNvSpPr>
            <a:spLocks noGrp="1"/>
          </p:cNvSpPr>
          <p:nvPr>
            <p:ph type="sldNum" sz="quarter" idx="12"/>
          </p:nvPr>
        </p:nvSpPr>
        <p:spPr/>
        <p:txBody>
          <a:bodyPr/>
          <a:lstStyle/>
          <a:p>
            <a:fld id="{7606ADC8-5A2B-4AD3-A408-42B51E63EB73}" type="slidenum">
              <a:rPr lang="sk-SK" smtClean="0"/>
              <a:t>‹#›</a:t>
            </a:fld>
            <a:endParaRPr lang="sk-SK"/>
          </a:p>
        </p:txBody>
      </p:sp>
    </p:spTree>
    <p:extLst>
      <p:ext uri="{BB962C8B-B14F-4D97-AF65-F5344CB8AC3E}">
        <p14:creationId xmlns:p14="http://schemas.microsoft.com/office/powerpoint/2010/main" val="58527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nadpis 1">
            <a:extLst>
              <a:ext uri="{FF2B5EF4-FFF2-40B4-BE49-F238E27FC236}">
                <a16:creationId xmlns:a16="http://schemas.microsoft.com/office/drawing/2014/main" id="{88B4A833-6125-4B0B-90E2-384C02CC85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Kliknutím upravte štýl predlohy nadpisu</a:t>
            </a:r>
          </a:p>
        </p:txBody>
      </p:sp>
      <p:sp>
        <p:nvSpPr>
          <p:cNvPr id="3" name="Zástupný text 2">
            <a:extLst>
              <a:ext uri="{FF2B5EF4-FFF2-40B4-BE49-F238E27FC236}">
                <a16:creationId xmlns:a16="http://schemas.microsoft.com/office/drawing/2014/main" id="{C34F0AB1-BEC9-4DF6-850E-1951238C51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DD95BC00-EC7C-4985-A629-A61353DD05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94A13A-3676-4419-89C3-B24A1240BB8B}" type="datetimeFigureOut">
              <a:rPr lang="sk-SK" smtClean="0"/>
              <a:t>6.4.2021</a:t>
            </a:fld>
            <a:endParaRPr lang="sk-SK"/>
          </a:p>
        </p:txBody>
      </p:sp>
      <p:sp>
        <p:nvSpPr>
          <p:cNvPr id="5" name="Zástupný objekt pre pätu 4">
            <a:extLst>
              <a:ext uri="{FF2B5EF4-FFF2-40B4-BE49-F238E27FC236}">
                <a16:creationId xmlns:a16="http://schemas.microsoft.com/office/drawing/2014/main" id="{1084F4AD-441A-45AA-8BFB-3D2CD3327E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objekt pre číslo snímky 5">
            <a:extLst>
              <a:ext uri="{FF2B5EF4-FFF2-40B4-BE49-F238E27FC236}">
                <a16:creationId xmlns:a16="http://schemas.microsoft.com/office/drawing/2014/main" id="{7FA94B25-DD50-4C4C-A101-7F2DFDC80E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06ADC8-5A2B-4AD3-A408-42B51E63EB73}" type="slidenum">
              <a:rPr lang="sk-SK" smtClean="0"/>
              <a:t>‹#›</a:t>
            </a:fld>
            <a:endParaRPr lang="sk-SK"/>
          </a:p>
        </p:txBody>
      </p:sp>
    </p:spTree>
    <p:extLst>
      <p:ext uri="{BB962C8B-B14F-4D97-AF65-F5344CB8AC3E}">
        <p14:creationId xmlns:p14="http://schemas.microsoft.com/office/powerpoint/2010/main" val="2527651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oskole.detiamy.sk/clanok/centralizovane-monarchie-vrcholneho-stredoveku-francuzsko-anglicko"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zones.sk/studentske-prace/dejepis/4949-politicky-vyvoj-v-obdobi-vrcholneho-stredoveku/"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mreferaty.aktuality.sk/legendy-o-sv-vaclavovi/referat-7147"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sk.wikipedia.org/wiki/Dejiny_%C4%8Ceska"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sk.wikipedia.org/wiki/Kateg%C3%B3ria:Tudorovci" TargetMode="External"/><Relationship Id="rId3" Type="http://schemas.openxmlformats.org/officeDocument/2006/relationships/hyperlink" Target="https://sk.wikipedia.org/wiki/Kateg%C3%B3ria:Anjouovci" TargetMode="External"/><Relationship Id="rId7" Type="http://schemas.openxmlformats.org/officeDocument/2006/relationships/hyperlink" Target="https://sk.wikipedia.org/wiki/Kateg%C3%B3ria:Merovejovci" TargetMode="Externa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hyperlink" Target="https://sk.wikipedia.org/wiki/Kateg%C3%B3ria:P%C5%99emyslovci" TargetMode="External"/><Relationship Id="rId5" Type="http://schemas.openxmlformats.org/officeDocument/2006/relationships/hyperlink" Target="https://sk.wikipedia.org/wiki/Kateg%C3%B3ria:Luxemburgovci" TargetMode="External"/><Relationship Id="rId4" Type="http://schemas.openxmlformats.org/officeDocument/2006/relationships/hyperlink" Target="https://sk.wikipedia.org/wiki/Kateg%C3%B3ria:Habsburgovci"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A2Zg8q6XBFA&amp;list=PLNt6hwNwOaULwtGFVuE08DwFGDYSvHt16&amp;index=14" TargetMode="Externa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hyperlink" Target="https://www.youtube.com/watch?v=L8aMBOjVgYA" TargetMode="External"/><Relationship Id="rId5" Type="http://schemas.openxmlformats.org/officeDocument/2006/relationships/hyperlink" Target="https://www.youtube.com/watch?v=hbUMd6AwyOo" TargetMode="External"/><Relationship Id="rId4" Type="http://schemas.openxmlformats.org/officeDocument/2006/relationships/hyperlink" Target="https://www.youtube.com/watch?v=w6bcaoI51-A&amp;list=PLNt6hwNwOaULwtGFVuE08DwFGDYSvHt16&amp;index=1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brázok 4">
            <a:extLst>
              <a:ext uri="{FF2B5EF4-FFF2-40B4-BE49-F238E27FC236}">
                <a16:creationId xmlns:a16="http://schemas.microsoft.com/office/drawing/2014/main" id="{CBC14A9D-6501-4E10-AF9B-D1A47BFDA24B}"/>
              </a:ext>
            </a:extLst>
          </p:cNvPr>
          <p:cNvPicPr>
            <a:picLocks noChangeAspect="1"/>
          </p:cNvPicPr>
          <p:nvPr/>
        </p:nvPicPr>
        <p:blipFill rotWithShape="1">
          <a:blip r:embed="rId2">
            <a:alphaModFix amt="50000"/>
          </a:blip>
          <a:srcRect t="17697" b="10647"/>
          <a:stretch/>
        </p:blipFill>
        <p:spPr>
          <a:xfrm>
            <a:off x="20" y="1"/>
            <a:ext cx="12191980" cy="6857999"/>
          </a:xfrm>
          <a:prstGeom prst="rect">
            <a:avLst/>
          </a:prstGeom>
        </p:spPr>
      </p:pic>
      <p:sp>
        <p:nvSpPr>
          <p:cNvPr id="2" name="Nadpis 1">
            <a:extLst>
              <a:ext uri="{FF2B5EF4-FFF2-40B4-BE49-F238E27FC236}">
                <a16:creationId xmlns:a16="http://schemas.microsoft.com/office/drawing/2014/main" id="{7C4EBFC8-9635-47F6-9D64-F29880FE7A8C}"/>
              </a:ext>
            </a:extLst>
          </p:cNvPr>
          <p:cNvSpPr>
            <a:spLocks noGrp="1"/>
          </p:cNvSpPr>
          <p:nvPr>
            <p:ph type="ctrTitle"/>
          </p:nvPr>
        </p:nvSpPr>
        <p:spPr>
          <a:xfrm>
            <a:off x="1524000" y="1122362"/>
            <a:ext cx="9144000" cy="2900518"/>
          </a:xfrm>
        </p:spPr>
        <p:txBody>
          <a:bodyPr>
            <a:normAutofit/>
          </a:bodyPr>
          <a:lstStyle/>
          <a:p>
            <a:r>
              <a:rPr lang="sk-SK">
                <a:solidFill>
                  <a:srgbClr val="FFFFFF"/>
                </a:solidFill>
              </a:rPr>
              <a:t>Politická situácia v stredoveku</a:t>
            </a:r>
          </a:p>
        </p:txBody>
      </p:sp>
      <p:sp>
        <p:nvSpPr>
          <p:cNvPr id="3" name="Podnadpis 2">
            <a:extLst>
              <a:ext uri="{FF2B5EF4-FFF2-40B4-BE49-F238E27FC236}">
                <a16:creationId xmlns:a16="http://schemas.microsoft.com/office/drawing/2014/main" id="{7615CC4E-6E75-4BD7-AFAA-D4FDF6AD7C75}"/>
              </a:ext>
            </a:extLst>
          </p:cNvPr>
          <p:cNvSpPr>
            <a:spLocks noGrp="1"/>
          </p:cNvSpPr>
          <p:nvPr>
            <p:ph type="subTitle" idx="1"/>
          </p:nvPr>
        </p:nvSpPr>
        <p:spPr>
          <a:xfrm>
            <a:off x="1524000" y="4159404"/>
            <a:ext cx="9144000" cy="1098395"/>
          </a:xfrm>
        </p:spPr>
        <p:txBody>
          <a:bodyPr>
            <a:normAutofit/>
          </a:bodyPr>
          <a:lstStyle/>
          <a:p>
            <a:r>
              <a:rPr lang="sk-SK">
                <a:solidFill>
                  <a:srgbClr val="FFFFFF"/>
                </a:solidFill>
              </a:rPr>
              <a:t>Od praveku do budúcnosti</a:t>
            </a:r>
          </a:p>
        </p:txBody>
      </p:sp>
    </p:spTree>
    <p:extLst>
      <p:ext uri="{BB962C8B-B14F-4D97-AF65-F5344CB8AC3E}">
        <p14:creationId xmlns:p14="http://schemas.microsoft.com/office/powerpoint/2010/main" val="18566894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8F2FFCCC-E231-4307-886D-75C66663F9B8}"/>
              </a:ext>
            </a:extLst>
          </p:cNvPr>
          <p:cNvSpPr>
            <a:spLocks noGrp="1"/>
          </p:cNvSpPr>
          <p:nvPr>
            <p:ph type="title"/>
          </p:nvPr>
        </p:nvSpPr>
        <p:spPr>
          <a:xfrm>
            <a:off x="836679" y="723899"/>
            <a:ext cx="6002110" cy="433098"/>
          </a:xfrm>
        </p:spPr>
        <p:txBody>
          <a:bodyPr>
            <a:normAutofit fontScale="90000"/>
          </a:bodyPr>
          <a:lstStyle/>
          <a:p>
            <a:r>
              <a:rPr lang="sk-SK" sz="4000" dirty="0"/>
              <a:t>Francúzsko</a:t>
            </a:r>
          </a:p>
        </p:txBody>
      </p:sp>
      <p:sp>
        <p:nvSpPr>
          <p:cNvPr id="3" name="Zástupný objekt pre obsah 2">
            <a:extLst>
              <a:ext uri="{FF2B5EF4-FFF2-40B4-BE49-F238E27FC236}">
                <a16:creationId xmlns:a16="http://schemas.microsoft.com/office/drawing/2014/main" id="{C098A94D-DF30-4189-91F9-55D1ED745AE1}"/>
              </a:ext>
            </a:extLst>
          </p:cNvPr>
          <p:cNvSpPr>
            <a:spLocks noGrp="1"/>
          </p:cNvSpPr>
          <p:nvPr>
            <p:ph idx="1"/>
          </p:nvPr>
        </p:nvSpPr>
        <p:spPr>
          <a:xfrm>
            <a:off x="836680" y="1268963"/>
            <a:ext cx="6002110" cy="4865138"/>
          </a:xfrm>
        </p:spPr>
        <p:txBody>
          <a:bodyPr>
            <a:normAutofit fontScale="92500" lnSpcReduction="10000"/>
          </a:bodyPr>
          <a:lstStyle/>
          <a:p>
            <a:pPr algn="just"/>
            <a:r>
              <a:rPr lang="sk-SK" sz="1800" dirty="0"/>
              <a:t>Začiatkom 12. storočia bolo Francúzsko rozdelené na viacero správnych celkov, v ktorých v podstate nezávisle vládli príslušníci vyššej šľachty. Kráľovská moc sa obmedzovala na rodovú dŕžavu dynastie </a:t>
            </a:r>
            <a:r>
              <a:rPr lang="sk-SK" sz="1800" b="1" dirty="0" err="1"/>
              <a:t>Capetovcov</a:t>
            </a:r>
            <a:r>
              <a:rPr lang="sk-SK" sz="1800" dirty="0"/>
              <a:t> – </a:t>
            </a:r>
            <a:r>
              <a:rPr lang="sk-SK" sz="1800" dirty="0" err="1"/>
              <a:t>Ille</a:t>
            </a:r>
            <a:r>
              <a:rPr lang="sk-SK" sz="1800" dirty="0"/>
              <a:t>-de- </a:t>
            </a:r>
            <a:r>
              <a:rPr lang="sk-SK" sz="1800" dirty="0" err="1"/>
              <a:t>France</a:t>
            </a:r>
            <a:r>
              <a:rPr lang="sk-SK" sz="1800" dirty="0"/>
              <a:t> s centrami v Paríži a </a:t>
            </a:r>
            <a:r>
              <a:rPr lang="sk-SK" sz="1800" dirty="0" err="1"/>
              <a:t>Orleáns</a:t>
            </a:r>
            <a:r>
              <a:rPr lang="sk-SK" sz="1800" dirty="0"/>
              <a:t>. </a:t>
            </a:r>
          </a:p>
          <a:p>
            <a:pPr algn="just"/>
            <a:r>
              <a:rPr lang="sk-SK" sz="1800" dirty="0"/>
              <a:t>Významnými panovníkmi boli </a:t>
            </a:r>
            <a:r>
              <a:rPr lang="sk-SK" sz="1800" b="1" dirty="0"/>
              <a:t>Ľudovít VII. </a:t>
            </a:r>
            <a:r>
              <a:rPr lang="sk-SK" sz="1800" dirty="0"/>
              <a:t>(1137-1108), Ľudovítov syn </a:t>
            </a:r>
            <a:r>
              <a:rPr lang="sk-SK" sz="1800" b="1" dirty="0"/>
              <a:t>Filip II. August </a:t>
            </a:r>
            <a:r>
              <a:rPr lang="sk-SK" sz="1800" dirty="0"/>
              <a:t>(1180-1223), ktorý postupne získal všetky územia anglického kráľa okrem </a:t>
            </a:r>
            <a:r>
              <a:rPr lang="sk-SK" sz="1800" dirty="0" err="1"/>
              <a:t>Akvitánie</a:t>
            </a:r>
            <a:r>
              <a:rPr lang="sk-SK" sz="1800" dirty="0"/>
              <a:t> a jeho víťazstvá potvrdila bitka pri </a:t>
            </a:r>
            <a:r>
              <a:rPr lang="sk-SK" sz="1800" dirty="0" err="1"/>
              <a:t>Bouvines</a:t>
            </a:r>
            <a:r>
              <a:rPr lang="sk-SK" sz="1800" dirty="0"/>
              <a:t> r. 1214, kde porazil koalíciu anglického kráľa Jána Bezzemka, </a:t>
            </a:r>
            <a:r>
              <a:rPr lang="sk-SK" sz="1800" dirty="0" err="1"/>
              <a:t>ríšskonemeckého</a:t>
            </a:r>
            <a:r>
              <a:rPr lang="sk-SK" sz="1800" dirty="0"/>
              <a:t> panovníka Ota IV. a </a:t>
            </a:r>
            <a:r>
              <a:rPr lang="sk-SK" sz="1800" dirty="0" err="1"/>
              <a:t>flanderského</a:t>
            </a:r>
            <a:r>
              <a:rPr lang="sk-SK" sz="1800" dirty="0"/>
              <a:t> grófa. </a:t>
            </a:r>
          </a:p>
          <a:p>
            <a:pPr algn="just"/>
            <a:r>
              <a:rPr lang="sk-SK" sz="1800" dirty="0"/>
              <a:t>Za vlády </a:t>
            </a:r>
            <a:r>
              <a:rPr lang="sk-SK" sz="1800" b="1" dirty="0"/>
              <a:t>Ľudovíta IX. Svätého </a:t>
            </a:r>
            <a:r>
              <a:rPr lang="sk-SK" sz="1800" dirty="0"/>
              <a:t>(1226-1270), ktorý sa zúčastnil dvoch krížových výprav, došlo uzavretím zmluvy s Anglickom ku dlhodobej stabilizácii francúzskych hraníc a zaviedol stabilný a kvalitný strieborný groš a zlatý </a:t>
            </a:r>
            <a:r>
              <a:rPr lang="sk-SK" sz="1800" dirty="0" err="1"/>
              <a:t>ecus</a:t>
            </a:r>
            <a:r>
              <a:rPr lang="sk-SK" sz="1800" dirty="0"/>
              <a:t>. </a:t>
            </a:r>
          </a:p>
          <a:p>
            <a:pPr algn="just"/>
            <a:r>
              <a:rPr lang="sk-SK" sz="1800" dirty="0"/>
              <a:t>Jeho syn </a:t>
            </a:r>
            <a:r>
              <a:rPr lang="sk-SK" sz="1800" b="1" dirty="0"/>
              <a:t>Filip III.</a:t>
            </a:r>
            <a:r>
              <a:rPr lang="sk-SK" sz="1800" dirty="0"/>
              <a:t>(1270-1285) i vnuk </a:t>
            </a:r>
            <a:r>
              <a:rPr lang="sk-SK" sz="1800" b="1" dirty="0"/>
              <a:t>Filip IV. Pekný</a:t>
            </a:r>
            <a:r>
              <a:rPr lang="sk-SK" sz="1800" dirty="0"/>
              <a:t> (1285-1314) pokračovali v centralizácii panovníckej moci. Zvlášť Filip IV. sa pri výkone panovníckej moci neopieral o šľachtu, ale o menovaných úradníkov, často meštianskeho pôvodu, ktorí mali právnické vzdelanie.</a:t>
            </a:r>
          </a:p>
        </p:txBody>
      </p:sp>
      <p:pic>
        <p:nvPicPr>
          <p:cNvPr id="4" name="Obrázok 3">
            <a:extLst>
              <a:ext uri="{FF2B5EF4-FFF2-40B4-BE49-F238E27FC236}">
                <a16:creationId xmlns:a16="http://schemas.microsoft.com/office/drawing/2014/main" id="{4EFD1B15-265E-4531-BF31-578B613F10CC}"/>
              </a:ext>
            </a:extLst>
          </p:cNvPr>
          <p:cNvPicPr>
            <a:picLocks noChangeAspect="1"/>
          </p:cNvPicPr>
          <p:nvPr/>
        </p:nvPicPr>
        <p:blipFill rotWithShape="1">
          <a:blip r:embed="rId2"/>
          <a:srcRect r="1" b="42651"/>
          <a:stretch/>
        </p:blipFill>
        <p:spPr>
          <a:xfrm>
            <a:off x="7199440" y="10"/>
            <a:ext cx="4992560" cy="6857990"/>
          </a:xfrm>
          <a:prstGeom prst="rect">
            <a:avLst/>
          </a:prstGeom>
          <a:effectLst/>
        </p:spPr>
      </p:pic>
    </p:spTree>
    <p:extLst>
      <p:ext uri="{BB962C8B-B14F-4D97-AF65-F5344CB8AC3E}">
        <p14:creationId xmlns:p14="http://schemas.microsoft.com/office/powerpoint/2010/main" val="2175192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3899B6BC-0B47-4843-BE26-CBA0803697D8}"/>
              </a:ext>
            </a:extLst>
          </p:cNvPr>
          <p:cNvSpPr>
            <a:spLocks noGrp="1"/>
          </p:cNvSpPr>
          <p:nvPr>
            <p:ph type="title"/>
          </p:nvPr>
        </p:nvSpPr>
        <p:spPr>
          <a:xfrm>
            <a:off x="836679" y="723898"/>
            <a:ext cx="6002110" cy="573057"/>
          </a:xfrm>
        </p:spPr>
        <p:txBody>
          <a:bodyPr>
            <a:normAutofit fontScale="90000"/>
          </a:bodyPr>
          <a:lstStyle/>
          <a:p>
            <a:r>
              <a:rPr lang="sk-SK" sz="4000" dirty="0"/>
              <a:t>Filip IV. Pekný</a:t>
            </a:r>
          </a:p>
        </p:txBody>
      </p:sp>
      <p:sp>
        <p:nvSpPr>
          <p:cNvPr id="3" name="Zástupný objekt pre obsah 2">
            <a:extLst>
              <a:ext uri="{FF2B5EF4-FFF2-40B4-BE49-F238E27FC236}">
                <a16:creationId xmlns:a16="http://schemas.microsoft.com/office/drawing/2014/main" id="{A850B735-2EC9-4099-A056-121D6C94D79E}"/>
              </a:ext>
            </a:extLst>
          </p:cNvPr>
          <p:cNvSpPr>
            <a:spLocks noGrp="1"/>
          </p:cNvSpPr>
          <p:nvPr>
            <p:ph idx="1"/>
          </p:nvPr>
        </p:nvSpPr>
        <p:spPr>
          <a:xfrm>
            <a:off x="836680" y="1296955"/>
            <a:ext cx="6002110" cy="4837146"/>
          </a:xfrm>
        </p:spPr>
        <p:txBody>
          <a:bodyPr>
            <a:normAutofit fontScale="92500" lnSpcReduction="10000"/>
          </a:bodyPr>
          <a:lstStyle/>
          <a:p>
            <a:pPr algn="just"/>
            <a:r>
              <a:rPr lang="sk-SK" sz="1600" dirty="0"/>
              <a:t>Filip IV. sa na počiatku svojej vlády snažil vojensky získať zvyšné anglické dŕžavy vo Francúzsku, nemal však úspech a vojna navyše vyčerpala štátnu pokladnicu. </a:t>
            </a:r>
          </a:p>
          <a:p>
            <a:pPr algn="just"/>
            <a:r>
              <a:rPr lang="sk-SK" sz="1600" dirty="0"/>
              <a:t>Kráľ vyrubil niekoľko nových daní, ožobráčil a vyhnal z Francúzska Židov, vydieraním získaval peniaze od lombardských bankárov a bohatých kláštorov. </a:t>
            </a:r>
          </a:p>
          <a:p>
            <a:pPr algn="just"/>
            <a:r>
              <a:rPr lang="sk-SK" sz="1600" dirty="0"/>
              <a:t>Situáciu chcel riešiť aj zdanením duchovenstva, čím sa dostal do sporu s pápežom Bonifácom VIII. Aby vzdoroval pápežovi, ktorý mu hrozil exkomunikáciou, Filip zvolal r. 1302 snem biskupov, šľachticov a parížskych mešťanov, Generálne stavy, ktoré sa prvýkrát zišli počas jeho vlády. Ich úlohou bolo prerokúvanie závažných štátnych záležitostí a schválenie nových daní. Nakoniec došlo dokonca k napadnutiu pápeža, ktorý krátko po incidente zomrel a na jeho miesto Filip IV. presadil poddajného Klementa V., ktorý sa r. 1309 na Filipovu žiadosť presťahoval do </a:t>
            </a:r>
            <a:r>
              <a:rPr lang="sk-SK" sz="1600" dirty="0" err="1"/>
              <a:t>juhofrancúzskeho</a:t>
            </a:r>
            <a:r>
              <a:rPr lang="sk-SK" sz="1600" dirty="0"/>
              <a:t> </a:t>
            </a:r>
            <a:r>
              <a:rPr lang="sk-SK" sz="1600" dirty="0" err="1"/>
              <a:t>Avignonu</a:t>
            </a:r>
            <a:r>
              <a:rPr lang="sk-SK" sz="1600" dirty="0"/>
              <a:t>. </a:t>
            </a:r>
          </a:p>
          <a:p>
            <a:pPr algn="just"/>
            <a:r>
              <a:rPr lang="sk-SK" sz="1600" dirty="0"/>
              <a:t>Počas tzv. </a:t>
            </a:r>
            <a:r>
              <a:rPr lang="sk-SK" sz="1600" b="1" dirty="0" err="1"/>
              <a:t>avignonského</a:t>
            </a:r>
            <a:r>
              <a:rPr lang="sk-SK" sz="1600" b="1" dirty="0"/>
              <a:t> zajatia </a:t>
            </a:r>
            <a:r>
              <a:rPr lang="sk-SK" sz="1600" dirty="0"/>
              <a:t>(1309-1377) sa pápeži dostali pod priamu kontrolu francúzskeho kráľa a aj v kardinálskom zbore získali prevahu Francúzi. </a:t>
            </a:r>
          </a:p>
          <a:p>
            <a:pPr algn="just"/>
            <a:r>
              <a:rPr lang="sk-SK" sz="1600" dirty="0"/>
              <a:t>Potrebné financie nakoniec Filip IV. získal slávnym procesom s bohatým rytierskym rádom templárov. R. 1307 ich obvinil z kacírstva, uväznil ich vodcov a zabavil ich majetok. Samotný veľmajster rádu </a:t>
            </a:r>
            <a:r>
              <a:rPr lang="sk-SK" sz="1600" dirty="0" err="1"/>
              <a:t>Jacques</a:t>
            </a:r>
            <a:r>
              <a:rPr lang="sk-SK" sz="1600" dirty="0"/>
              <a:t> de </a:t>
            </a:r>
            <a:r>
              <a:rPr lang="sk-SK" sz="1600" dirty="0" err="1"/>
              <a:t>Molay</a:t>
            </a:r>
            <a:r>
              <a:rPr lang="sk-SK" sz="1600" dirty="0"/>
              <a:t> a niektorí jeho spolupracovníci boli r. 1314 verejne upálení.</a:t>
            </a:r>
          </a:p>
        </p:txBody>
      </p:sp>
      <p:pic>
        <p:nvPicPr>
          <p:cNvPr id="4" name="Obrázok 3">
            <a:extLst>
              <a:ext uri="{FF2B5EF4-FFF2-40B4-BE49-F238E27FC236}">
                <a16:creationId xmlns:a16="http://schemas.microsoft.com/office/drawing/2014/main" id="{98CF5B8D-8555-40BA-92B9-4E50A149A2F1}"/>
              </a:ext>
            </a:extLst>
          </p:cNvPr>
          <p:cNvPicPr>
            <a:picLocks noChangeAspect="1"/>
          </p:cNvPicPr>
          <p:nvPr/>
        </p:nvPicPr>
        <p:blipFill rotWithShape="1">
          <a:blip r:embed="rId2"/>
          <a:srcRect l="3673" r="6451"/>
          <a:stretch/>
        </p:blipFill>
        <p:spPr>
          <a:xfrm>
            <a:off x="7199440" y="10"/>
            <a:ext cx="4992560" cy="6857990"/>
          </a:xfrm>
          <a:prstGeom prst="rect">
            <a:avLst/>
          </a:prstGeom>
          <a:effectLst/>
        </p:spPr>
      </p:pic>
    </p:spTree>
    <p:extLst>
      <p:ext uri="{BB962C8B-B14F-4D97-AF65-F5344CB8AC3E}">
        <p14:creationId xmlns:p14="http://schemas.microsoft.com/office/powerpoint/2010/main" val="450246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63C171E9-BCA9-4666-975A-6C1BE744F981}"/>
              </a:ext>
            </a:extLst>
          </p:cNvPr>
          <p:cNvSpPr>
            <a:spLocks noGrp="1"/>
          </p:cNvSpPr>
          <p:nvPr>
            <p:ph type="title"/>
          </p:nvPr>
        </p:nvSpPr>
        <p:spPr>
          <a:xfrm>
            <a:off x="836679" y="723899"/>
            <a:ext cx="6002110" cy="563726"/>
          </a:xfrm>
        </p:spPr>
        <p:txBody>
          <a:bodyPr>
            <a:normAutofit fontScale="90000"/>
          </a:bodyPr>
          <a:lstStyle/>
          <a:p>
            <a:r>
              <a:rPr lang="sk-SK" sz="4000" dirty="0"/>
              <a:t>Vzdelanie vo Francúzsku</a:t>
            </a:r>
          </a:p>
        </p:txBody>
      </p:sp>
      <p:sp>
        <p:nvSpPr>
          <p:cNvPr id="3" name="Zástupný objekt pre obsah 2">
            <a:extLst>
              <a:ext uri="{FF2B5EF4-FFF2-40B4-BE49-F238E27FC236}">
                <a16:creationId xmlns:a16="http://schemas.microsoft.com/office/drawing/2014/main" id="{D266DBB9-E4ED-46AB-84DE-54D0C1D7FA4A}"/>
              </a:ext>
            </a:extLst>
          </p:cNvPr>
          <p:cNvSpPr>
            <a:spLocks noGrp="1"/>
          </p:cNvSpPr>
          <p:nvPr>
            <p:ph idx="1"/>
          </p:nvPr>
        </p:nvSpPr>
        <p:spPr>
          <a:xfrm>
            <a:off x="836680" y="1287625"/>
            <a:ext cx="6002110" cy="4846476"/>
          </a:xfrm>
        </p:spPr>
        <p:txBody>
          <a:bodyPr>
            <a:normAutofit fontScale="92500" lnSpcReduction="20000"/>
          </a:bodyPr>
          <a:lstStyle/>
          <a:p>
            <a:pPr algn="just"/>
            <a:r>
              <a:rPr lang="sk-SK" sz="2400" dirty="0"/>
              <a:t>Vzdelanostná a kultúrna úroveň Francúzska vrcholného stredoveku bola vysoká. Už v 1215 bol definitívne schválený štatút </a:t>
            </a:r>
            <a:r>
              <a:rPr lang="sk-SK" sz="2400" b="1" dirty="0"/>
              <a:t>Parížskej univerzity</a:t>
            </a:r>
            <a:r>
              <a:rPr lang="sk-SK" sz="2400" dirty="0"/>
              <a:t>, kde pôsobili poprední vzdelanci, ako </a:t>
            </a:r>
            <a:r>
              <a:rPr lang="sk-SK" sz="2400" b="1" dirty="0" err="1"/>
              <a:t>Roger</a:t>
            </a:r>
            <a:r>
              <a:rPr lang="sk-SK" sz="2400" b="1" dirty="0"/>
              <a:t> </a:t>
            </a:r>
            <a:r>
              <a:rPr lang="sk-SK" sz="2400" b="1" dirty="0" err="1"/>
              <a:t>Bacon</a:t>
            </a:r>
            <a:r>
              <a:rPr lang="sk-SK" sz="2400" b="1" dirty="0"/>
              <a:t>, Ján </a:t>
            </a:r>
            <a:r>
              <a:rPr lang="sk-SK" sz="2400" b="1" dirty="0" err="1"/>
              <a:t>Bonaventura</a:t>
            </a:r>
            <a:r>
              <a:rPr lang="sk-SK" sz="2400" b="1" dirty="0"/>
              <a:t>, či Tomáš Akvinský.</a:t>
            </a:r>
          </a:p>
          <a:p>
            <a:pPr algn="just"/>
            <a:r>
              <a:rPr lang="sk-SK" sz="2400" dirty="0"/>
              <a:t>V priebehu 13. storočia vznikli i </a:t>
            </a:r>
            <a:r>
              <a:rPr lang="sk-SK" sz="2400" b="1" dirty="0"/>
              <a:t>univerzity v </a:t>
            </a:r>
            <a:r>
              <a:rPr lang="sk-SK" sz="2400" b="1" dirty="0" err="1"/>
              <a:t>Toulouse</a:t>
            </a:r>
            <a:r>
              <a:rPr lang="sk-SK" sz="2400" b="1" dirty="0"/>
              <a:t> a </a:t>
            </a:r>
            <a:r>
              <a:rPr lang="sk-SK" sz="2400" b="1" dirty="0" err="1"/>
              <a:t>Montpellieri</a:t>
            </a:r>
            <a:r>
              <a:rPr lang="sk-SK" sz="2400" dirty="0"/>
              <a:t>. Vo Francúzsku vznikali vynikajúce filozofické diela </a:t>
            </a:r>
            <a:r>
              <a:rPr lang="sk-SK" sz="2400" b="1" dirty="0" err="1"/>
              <a:t>Pierra</a:t>
            </a:r>
            <a:r>
              <a:rPr lang="sk-SK" sz="2400" b="1" dirty="0"/>
              <a:t> </a:t>
            </a:r>
            <a:r>
              <a:rPr lang="sk-SK" sz="2400" b="1" dirty="0" err="1"/>
              <a:t>Abelarda</a:t>
            </a:r>
            <a:r>
              <a:rPr lang="sk-SK" sz="2400" b="1" dirty="0"/>
              <a:t> a Bernarda z </a:t>
            </a:r>
            <a:r>
              <a:rPr lang="sk-SK" sz="2400" b="1" dirty="0" err="1"/>
              <a:t>Clairvaux</a:t>
            </a:r>
            <a:r>
              <a:rPr lang="sk-SK" sz="2400" dirty="0"/>
              <a:t>, ako aj príbehy dvorského a rytierskeho typu, napr. </a:t>
            </a:r>
            <a:r>
              <a:rPr lang="sk-SK" sz="2400" dirty="0" err="1"/>
              <a:t>Tristan</a:t>
            </a:r>
            <a:r>
              <a:rPr lang="sk-SK" sz="2400" dirty="0"/>
              <a:t> a </a:t>
            </a:r>
            <a:r>
              <a:rPr lang="sk-SK" sz="2400" dirty="0" err="1"/>
              <a:t>Izolda</a:t>
            </a:r>
            <a:r>
              <a:rPr lang="sk-SK" sz="2400" dirty="0"/>
              <a:t>.</a:t>
            </a:r>
          </a:p>
          <a:p>
            <a:pPr algn="just"/>
            <a:r>
              <a:rPr lang="sk-SK" sz="2400" dirty="0"/>
              <a:t>Za vlády </a:t>
            </a:r>
            <a:r>
              <a:rPr lang="sk-SK" sz="2400" b="1" dirty="0"/>
              <a:t>Henricha III. </a:t>
            </a:r>
            <a:r>
              <a:rPr lang="sk-SK" sz="2400" dirty="0"/>
              <a:t>(1216-1272) vypukla občianska vojna, v ktorej sa proti kráľovi postavil </a:t>
            </a:r>
            <a:r>
              <a:rPr lang="sk-SK" sz="2400" dirty="0" err="1"/>
              <a:t>Simon</a:t>
            </a:r>
            <a:r>
              <a:rPr lang="sk-SK" sz="2400" dirty="0"/>
              <a:t> de </a:t>
            </a:r>
            <a:r>
              <a:rPr lang="sk-SK" sz="2400" dirty="0" err="1"/>
              <a:t>Montfort</a:t>
            </a:r>
            <a:r>
              <a:rPr lang="sk-SK" sz="2400" dirty="0"/>
              <a:t>, podporovaný rytiermi a mestami. Výsledkom boja bolo r. 1265 zvolanie stavovského zhromaždenia – parlamentu, ktorého sa zúčastnili okrem vysokej šľachty a duchovenstva aj zástupcovia rytierskeho stavu a významných miest.</a:t>
            </a:r>
          </a:p>
        </p:txBody>
      </p:sp>
      <p:pic>
        <p:nvPicPr>
          <p:cNvPr id="4" name="Obrázok 3">
            <a:extLst>
              <a:ext uri="{FF2B5EF4-FFF2-40B4-BE49-F238E27FC236}">
                <a16:creationId xmlns:a16="http://schemas.microsoft.com/office/drawing/2014/main" id="{37AB6E8A-A830-4F60-AF30-80C8631FBE26}"/>
              </a:ext>
            </a:extLst>
          </p:cNvPr>
          <p:cNvPicPr>
            <a:picLocks noChangeAspect="1"/>
          </p:cNvPicPr>
          <p:nvPr/>
        </p:nvPicPr>
        <p:blipFill rotWithShape="1">
          <a:blip r:embed="rId2"/>
          <a:srcRect r="2935"/>
          <a:stretch/>
        </p:blipFill>
        <p:spPr>
          <a:xfrm>
            <a:off x="7199440" y="10"/>
            <a:ext cx="4992560" cy="6857990"/>
          </a:xfrm>
          <a:prstGeom prst="rect">
            <a:avLst/>
          </a:prstGeom>
          <a:effectLst/>
        </p:spPr>
      </p:pic>
    </p:spTree>
    <p:extLst>
      <p:ext uri="{BB962C8B-B14F-4D97-AF65-F5344CB8AC3E}">
        <p14:creationId xmlns:p14="http://schemas.microsoft.com/office/powerpoint/2010/main" val="4039206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A55A5702-538F-421A-91C2-517C7A09E4D2}"/>
              </a:ext>
            </a:extLst>
          </p:cNvPr>
          <p:cNvSpPr>
            <a:spLocks noGrp="1"/>
          </p:cNvSpPr>
          <p:nvPr>
            <p:ph type="title"/>
          </p:nvPr>
        </p:nvSpPr>
        <p:spPr>
          <a:xfrm>
            <a:off x="836679" y="723898"/>
            <a:ext cx="6002110" cy="330461"/>
          </a:xfrm>
        </p:spPr>
        <p:txBody>
          <a:bodyPr>
            <a:normAutofit fontScale="90000"/>
          </a:bodyPr>
          <a:lstStyle/>
          <a:p>
            <a:r>
              <a:rPr lang="sk-SK" sz="4000" dirty="0"/>
              <a:t>Anglicko a 1. etapa storočnej vojny</a:t>
            </a:r>
          </a:p>
        </p:txBody>
      </p:sp>
      <p:sp>
        <p:nvSpPr>
          <p:cNvPr id="3" name="Zástupný objekt pre obsah 2">
            <a:extLst>
              <a:ext uri="{FF2B5EF4-FFF2-40B4-BE49-F238E27FC236}">
                <a16:creationId xmlns:a16="http://schemas.microsoft.com/office/drawing/2014/main" id="{F8091FA6-2A0D-4DB8-B20B-ABE6DAF6F603}"/>
              </a:ext>
            </a:extLst>
          </p:cNvPr>
          <p:cNvSpPr>
            <a:spLocks noGrp="1"/>
          </p:cNvSpPr>
          <p:nvPr>
            <p:ph idx="1"/>
          </p:nvPr>
        </p:nvSpPr>
        <p:spPr>
          <a:xfrm>
            <a:off x="836680" y="1455576"/>
            <a:ext cx="6002110" cy="4678525"/>
          </a:xfrm>
        </p:spPr>
        <p:txBody>
          <a:bodyPr>
            <a:normAutofit fontScale="92500" lnSpcReduction="10000"/>
          </a:bodyPr>
          <a:lstStyle/>
          <a:p>
            <a:pPr algn="just"/>
            <a:r>
              <a:rPr lang="sk-SK" sz="1200" dirty="0"/>
              <a:t>Patrilo k centrám vzdelanosti a umenia. Pôsobili tu starodávne </a:t>
            </a:r>
            <a:r>
              <a:rPr lang="sk-SK" sz="1200" b="1" dirty="0"/>
              <a:t>univerzity v </a:t>
            </a:r>
            <a:r>
              <a:rPr lang="sk-SK" sz="1200" b="1" dirty="0" err="1"/>
              <a:t>Oxforde</a:t>
            </a:r>
            <a:r>
              <a:rPr lang="sk-SK" sz="1200" b="1" dirty="0"/>
              <a:t> a </a:t>
            </a:r>
            <a:r>
              <a:rPr lang="sk-SK" sz="1200" b="1" dirty="0" err="1"/>
              <a:t>Cambridgei</a:t>
            </a:r>
            <a:r>
              <a:rPr lang="sk-SK" sz="1200" dirty="0"/>
              <a:t>, v stredoveku zamerané hlavne na štúdium matematických, astronomických a prírodných vied. </a:t>
            </a:r>
          </a:p>
          <a:p>
            <a:pPr algn="just"/>
            <a:r>
              <a:rPr lang="sk-SK" sz="1200" dirty="0"/>
              <a:t>Významné osobnosti - </a:t>
            </a:r>
            <a:r>
              <a:rPr lang="sk-SK" sz="1200" b="1" dirty="0"/>
              <a:t>Ján zo </a:t>
            </a:r>
            <a:r>
              <a:rPr lang="sk-SK" sz="1200" b="1" dirty="0" err="1"/>
              <a:t>Salisbury</a:t>
            </a:r>
            <a:r>
              <a:rPr lang="sk-SK" sz="1200" b="1" dirty="0"/>
              <a:t>, </a:t>
            </a:r>
            <a:r>
              <a:rPr lang="sk-SK" sz="1200" b="1" dirty="0" err="1"/>
              <a:t>Roger</a:t>
            </a:r>
            <a:r>
              <a:rPr lang="sk-SK" sz="1200" b="1" dirty="0"/>
              <a:t> </a:t>
            </a:r>
            <a:r>
              <a:rPr lang="sk-SK" sz="1200" b="1" dirty="0" err="1"/>
              <a:t>Bacon</a:t>
            </a:r>
            <a:r>
              <a:rPr lang="sk-SK" sz="1200" b="1" dirty="0"/>
              <a:t>, </a:t>
            </a:r>
            <a:r>
              <a:rPr lang="sk-SK" sz="1200" b="1" dirty="0" err="1"/>
              <a:t>Jan</a:t>
            </a:r>
            <a:r>
              <a:rPr lang="sk-SK" sz="1200" b="1" dirty="0"/>
              <a:t> </a:t>
            </a:r>
            <a:r>
              <a:rPr lang="sk-SK" sz="1200" b="1" dirty="0" err="1"/>
              <a:t>Duns</a:t>
            </a:r>
            <a:r>
              <a:rPr lang="sk-SK" sz="1200" b="1" dirty="0"/>
              <a:t> </a:t>
            </a:r>
            <a:r>
              <a:rPr lang="sk-SK" sz="1200" b="1" dirty="0" err="1"/>
              <a:t>Scotus</a:t>
            </a:r>
            <a:r>
              <a:rPr lang="sk-SK" sz="1200" b="1" dirty="0"/>
              <a:t>, či William </a:t>
            </a:r>
            <a:r>
              <a:rPr lang="sk-SK" sz="1200" b="1" dirty="0" err="1"/>
              <a:t>Occam</a:t>
            </a:r>
            <a:r>
              <a:rPr lang="sk-SK" sz="1200" b="1" dirty="0"/>
              <a:t>. Klerik </a:t>
            </a:r>
            <a:r>
              <a:rPr lang="sk-SK" sz="1200" b="1" dirty="0" err="1"/>
              <a:t>Geoffrey</a:t>
            </a:r>
            <a:r>
              <a:rPr lang="sk-SK" sz="1200" b="1" dirty="0"/>
              <a:t> z </a:t>
            </a:r>
            <a:r>
              <a:rPr lang="sk-SK" sz="1200" b="1" dirty="0" err="1"/>
              <a:t>Monmouthu</a:t>
            </a:r>
            <a:r>
              <a:rPr lang="sk-SK" sz="1200" b="1" dirty="0"/>
              <a:t> </a:t>
            </a:r>
            <a:r>
              <a:rPr lang="sk-SK" sz="1200" dirty="0"/>
              <a:t>v svojej Histórii kráľov Británie zaznamenal a spopularizoval legendu o kráľovi </a:t>
            </a:r>
            <a:r>
              <a:rPr lang="sk-SK" sz="1200" dirty="0" err="1"/>
              <a:t>Artušovi</a:t>
            </a:r>
            <a:r>
              <a:rPr lang="sk-SK" sz="1200" dirty="0"/>
              <a:t> a rytieroch okrúhleho stola. </a:t>
            </a:r>
          </a:p>
          <a:p>
            <a:pPr algn="just"/>
            <a:r>
              <a:rPr lang="sk-SK" sz="1200" dirty="0"/>
              <a:t>Skvostami anglickej gotiky sú </a:t>
            </a:r>
            <a:r>
              <a:rPr lang="sk-SK" sz="1200" b="1" dirty="0"/>
              <a:t>katedrála v </a:t>
            </a:r>
            <a:r>
              <a:rPr lang="sk-SK" sz="1200" b="1" dirty="0" err="1"/>
              <a:t>Cantenbury</a:t>
            </a:r>
            <a:r>
              <a:rPr lang="sk-SK" sz="1200" b="1" dirty="0"/>
              <a:t>, katedrála v </a:t>
            </a:r>
            <a:r>
              <a:rPr lang="sk-SK" sz="1200" b="1" dirty="0" err="1"/>
              <a:t>Salisbury</a:t>
            </a:r>
            <a:r>
              <a:rPr lang="sk-SK" sz="1200" b="1" dirty="0"/>
              <a:t> a </a:t>
            </a:r>
            <a:r>
              <a:rPr lang="sk-SK" sz="1200" b="1" dirty="0" err="1"/>
              <a:t>kaplna</a:t>
            </a:r>
            <a:r>
              <a:rPr lang="sk-SK" sz="1200" b="1" dirty="0"/>
              <a:t> </a:t>
            </a:r>
            <a:r>
              <a:rPr lang="sk-SK" sz="1200" b="1" dirty="0" err="1"/>
              <a:t>King´s</a:t>
            </a:r>
            <a:r>
              <a:rPr lang="sk-SK" sz="1200" b="1" dirty="0"/>
              <a:t> </a:t>
            </a:r>
            <a:r>
              <a:rPr lang="sk-SK" sz="1200" b="1" dirty="0" err="1"/>
              <a:t>College</a:t>
            </a:r>
            <a:r>
              <a:rPr lang="sk-SK" sz="1200" b="1" dirty="0"/>
              <a:t> v </a:t>
            </a:r>
            <a:r>
              <a:rPr lang="sk-SK" sz="1200" b="1" dirty="0" err="1"/>
              <a:t>Cambridgei</a:t>
            </a:r>
            <a:r>
              <a:rPr lang="sk-SK" sz="1200" dirty="0"/>
              <a:t>. </a:t>
            </a:r>
          </a:p>
          <a:p>
            <a:pPr algn="just"/>
            <a:r>
              <a:rPr lang="sk-SK" sz="1200" dirty="0"/>
              <a:t>V prvej tretine 14. storočia vyvrcholili </a:t>
            </a:r>
            <a:r>
              <a:rPr lang="sk-SK" sz="1200" b="1" dirty="0" err="1"/>
              <a:t>anglo</a:t>
            </a:r>
            <a:r>
              <a:rPr lang="sk-SK" sz="1200" b="1" dirty="0"/>
              <a:t>-francúzske rozpory</a:t>
            </a:r>
            <a:r>
              <a:rPr lang="sk-SK" sz="1200" dirty="0"/>
              <a:t>, ktoré trvali už od čias, keď </a:t>
            </a:r>
            <a:r>
              <a:rPr lang="sk-SK" sz="1200" b="1" dirty="0"/>
              <a:t>Viliam I. Dobyvateľ vyhral bitku pri </a:t>
            </a:r>
            <a:r>
              <a:rPr lang="sk-SK" sz="1200" b="1" dirty="0" err="1"/>
              <a:t>Hastingse</a:t>
            </a:r>
            <a:r>
              <a:rPr lang="sk-SK" sz="1200" dirty="0"/>
              <a:t>. Okrem tradičného boja o trón, medzi dvoma potomkami vymretej francúzskej dynastie </a:t>
            </a:r>
            <a:r>
              <a:rPr lang="sk-SK" sz="1200" dirty="0" err="1"/>
              <a:t>Kapetovcov</a:t>
            </a:r>
            <a:r>
              <a:rPr lang="sk-SK" sz="1200" dirty="0"/>
              <a:t>, Eduardom III. a Filipom VI. išlo o spor medzi Anglickom a Francúzskom o dominanciu v hospodársky rozvinutej oblasti </a:t>
            </a:r>
            <a:r>
              <a:rPr lang="sk-SK" sz="1200" dirty="0" err="1"/>
              <a:t>Flanderska</a:t>
            </a:r>
            <a:r>
              <a:rPr lang="sk-SK" sz="1200" dirty="0"/>
              <a:t> (dnes časť Belgicka). </a:t>
            </a:r>
            <a:r>
              <a:rPr lang="sk-SK" sz="1200" dirty="0" err="1"/>
              <a:t>Flandersko</a:t>
            </a:r>
            <a:r>
              <a:rPr lang="sk-SK" sz="1200" dirty="0"/>
              <a:t> bolo hlavným odbytišťom a spracovateľom anglickej vlny, no o hospodársky významnú oblasť malo záujem i Francúzsko. Preto kráľ Eduard III. r. 1336 zakázal vývoz anglickej vlny a zároveň vystúpil s nárokom na francúzsky kráľovský trón. </a:t>
            </a:r>
          </a:p>
          <a:p>
            <a:pPr algn="just"/>
            <a:r>
              <a:rPr lang="sk-SK" sz="1200" dirty="0"/>
              <a:t>Konflikt vypukol r. 1337, no skutočná vojna nastala až r. 1346, vylodením anglických vojsk v severnom Francúzsku. </a:t>
            </a:r>
            <a:r>
              <a:rPr lang="sk-SK" sz="1200" b="1" dirty="0"/>
              <a:t>V slávnej bitke pri </a:t>
            </a:r>
            <a:r>
              <a:rPr lang="sk-SK" sz="1200" b="1" dirty="0" err="1"/>
              <a:t>Crécy</a:t>
            </a:r>
            <a:r>
              <a:rPr lang="sk-SK" sz="1200" dirty="0"/>
              <a:t> bolo francúzske vojsko na hlavu porazené, </a:t>
            </a:r>
            <a:r>
              <a:rPr lang="sk-SK" sz="1200" b="1" dirty="0"/>
              <a:t>zahynul v nej i slepý český kráľ Ján Luxemburský</a:t>
            </a:r>
            <a:r>
              <a:rPr lang="sk-SK" sz="1200" dirty="0"/>
              <a:t>, ktorý prišiel Francúzom na pomoc. Ďalšou významnou stratou bolo r. 1347 </a:t>
            </a:r>
            <a:r>
              <a:rPr lang="sk-SK" sz="1200" b="1" dirty="0"/>
              <a:t>dobytie </a:t>
            </a:r>
            <a:r>
              <a:rPr lang="sk-SK" sz="1200" b="1" dirty="0" err="1"/>
              <a:t>Calais</a:t>
            </a:r>
            <a:r>
              <a:rPr lang="sk-SK" sz="1200" dirty="0"/>
              <a:t>, mesta, ktoré leží na brehu najužšieho miesta kanálu </a:t>
            </a:r>
            <a:r>
              <a:rPr lang="sk-SK" sz="1200" dirty="0" err="1"/>
              <a:t>LaManche</a:t>
            </a:r>
            <a:r>
              <a:rPr lang="sk-SK" sz="1200" dirty="0"/>
              <a:t>. </a:t>
            </a:r>
          </a:p>
          <a:p>
            <a:pPr algn="just"/>
            <a:r>
              <a:rPr lang="sk-SK" sz="1200" dirty="0"/>
              <a:t>Boje na </a:t>
            </a:r>
            <a:r>
              <a:rPr lang="sk-SK" sz="1200" b="1" dirty="0"/>
              <a:t>prelome 40. a 50. rokov prerušila morová epidémia Čiernej smrti</a:t>
            </a:r>
            <a:r>
              <a:rPr lang="sk-SK" sz="1200" dirty="0"/>
              <a:t>, ktorá zasiahla celú Európu, no vo Francúzsku mala zvlášť ničivý priebeh. Po obnovení bojov pokračovali anglické vojská vo víťazných ťaženiach. </a:t>
            </a:r>
          </a:p>
          <a:p>
            <a:pPr algn="just"/>
            <a:r>
              <a:rPr lang="sk-SK" sz="1200" dirty="0"/>
              <a:t>V </a:t>
            </a:r>
            <a:r>
              <a:rPr lang="sk-SK" sz="1200" b="1" dirty="0"/>
              <a:t>bitke pri </a:t>
            </a:r>
            <a:r>
              <a:rPr lang="sk-SK" sz="1200" b="1" dirty="0" err="1"/>
              <a:t>Poitiers</a:t>
            </a:r>
            <a:r>
              <a:rPr lang="sk-SK" sz="1200" b="1" dirty="0"/>
              <a:t> r. 1356 </a:t>
            </a:r>
            <a:r>
              <a:rPr lang="sk-SK" sz="1200" dirty="0"/>
              <a:t>(zároveň </a:t>
            </a:r>
            <a:r>
              <a:rPr lang="pt-BR" sz="1200" dirty="0"/>
              <a:t>Deň, keď Európa zastavila Arabov</a:t>
            </a:r>
            <a:r>
              <a:rPr lang="sk-SK" sz="1200" dirty="0"/>
              <a:t>)</a:t>
            </a:r>
            <a:r>
              <a:rPr lang="sk-SK" sz="1200" b="1" dirty="0"/>
              <a:t> </a:t>
            </a:r>
            <a:r>
              <a:rPr lang="sk-SK" sz="1200" dirty="0"/>
              <a:t>bol dokonca zajatý francúzsky kráľ Ján II. Dobrý. Mierom, uzavretým v r. 1360 v </a:t>
            </a:r>
            <a:r>
              <a:rPr lang="sk-SK" sz="1200" dirty="0" err="1"/>
              <a:t>Brétigny</a:t>
            </a:r>
            <a:r>
              <a:rPr lang="sk-SK" sz="1200" dirty="0"/>
              <a:t> sa skončila prvá etapa vojny, ktorá znamenala pre Anglicko potvrdenie držby Gaskonska, </a:t>
            </a:r>
            <a:r>
              <a:rPr lang="sk-SK" sz="1200" dirty="0" err="1"/>
              <a:t>Guyenne</a:t>
            </a:r>
            <a:r>
              <a:rPr lang="sk-SK" sz="1200" dirty="0"/>
              <a:t> a </a:t>
            </a:r>
            <a:r>
              <a:rPr lang="sk-SK" sz="1200" dirty="0" err="1"/>
              <a:t>Poitiers</a:t>
            </a:r>
            <a:r>
              <a:rPr lang="sk-SK" sz="1200" dirty="0"/>
              <a:t> a rozsiahle územné zisky v tejto oblasti. Anglický kráľ sa však zriekol nárokov na francúzsku korunu. </a:t>
            </a:r>
          </a:p>
        </p:txBody>
      </p:sp>
      <p:pic>
        <p:nvPicPr>
          <p:cNvPr id="4" name="Obrázok 3">
            <a:extLst>
              <a:ext uri="{FF2B5EF4-FFF2-40B4-BE49-F238E27FC236}">
                <a16:creationId xmlns:a16="http://schemas.microsoft.com/office/drawing/2014/main" id="{33B433EA-DD62-4044-92DC-848E7D8A48AB}"/>
              </a:ext>
            </a:extLst>
          </p:cNvPr>
          <p:cNvPicPr>
            <a:picLocks noChangeAspect="1"/>
          </p:cNvPicPr>
          <p:nvPr/>
        </p:nvPicPr>
        <p:blipFill rotWithShape="1">
          <a:blip r:embed="rId2"/>
          <a:srcRect l="1289"/>
          <a:stretch/>
        </p:blipFill>
        <p:spPr>
          <a:xfrm>
            <a:off x="7199440" y="10"/>
            <a:ext cx="4992560" cy="6857990"/>
          </a:xfrm>
          <a:prstGeom prst="rect">
            <a:avLst/>
          </a:prstGeom>
          <a:effectLst/>
        </p:spPr>
      </p:pic>
    </p:spTree>
    <p:extLst>
      <p:ext uri="{BB962C8B-B14F-4D97-AF65-F5344CB8AC3E}">
        <p14:creationId xmlns:p14="http://schemas.microsoft.com/office/powerpoint/2010/main" val="3608362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AD78D3FC-AB8E-42FB-A3BF-229FBBD72EBF}"/>
              </a:ext>
            </a:extLst>
          </p:cNvPr>
          <p:cNvSpPr>
            <a:spLocks noGrp="1"/>
          </p:cNvSpPr>
          <p:nvPr>
            <p:ph type="title"/>
          </p:nvPr>
        </p:nvSpPr>
        <p:spPr>
          <a:xfrm>
            <a:off x="836679" y="723898"/>
            <a:ext cx="6002110" cy="545065"/>
          </a:xfrm>
        </p:spPr>
        <p:txBody>
          <a:bodyPr>
            <a:normAutofit fontScale="90000"/>
          </a:bodyPr>
          <a:lstStyle/>
          <a:p>
            <a:r>
              <a:rPr lang="sk-SK" sz="4000" dirty="0"/>
              <a:t>Povstania</a:t>
            </a:r>
          </a:p>
        </p:txBody>
      </p:sp>
      <p:sp>
        <p:nvSpPr>
          <p:cNvPr id="3" name="Zástupný objekt pre obsah 2">
            <a:extLst>
              <a:ext uri="{FF2B5EF4-FFF2-40B4-BE49-F238E27FC236}">
                <a16:creationId xmlns:a16="http://schemas.microsoft.com/office/drawing/2014/main" id="{9710116B-1F23-41D6-AC3D-3A8873A336BA}"/>
              </a:ext>
            </a:extLst>
          </p:cNvPr>
          <p:cNvSpPr>
            <a:spLocks noGrp="1"/>
          </p:cNvSpPr>
          <p:nvPr>
            <p:ph idx="1"/>
          </p:nvPr>
        </p:nvSpPr>
        <p:spPr>
          <a:xfrm>
            <a:off x="836680" y="1418253"/>
            <a:ext cx="6002110" cy="4715848"/>
          </a:xfrm>
        </p:spPr>
        <p:txBody>
          <a:bodyPr>
            <a:normAutofit lnSpcReduction="10000"/>
          </a:bodyPr>
          <a:lstStyle/>
          <a:p>
            <a:pPr algn="just"/>
            <a:r>
              <a:rPr lang="sk-SK" sz="1800" b="1" dirty="0"/>
              <a:t>Francúzsko</a:t>
            </a:r>
            <a:r>
              <a:rPr lang="sk-SK" sz="1800" dirty="0"/>
              <a:t> - Nespokojnosť s vládou </a:t>
            </a:r>
            <a:r>
              <a:rPr lang="sk-SK" sz="1800" dirty="0" err="1"/>
              <a:t>Dauphina</a:t>
            </a:r>
            <a:r>
              <a:rPr lang="sk-SK" sz="1800" dirty="0"/>
              <a:t> Karola, ktorý zastupoval na tróne zajatého otca Jána II., ako aj katastrofálna situácia na francúzskom vidieku viedli r. 1357 ku povstaniu parížskych mešťanov pod vedením </a:t>
            </a:r>
            <a:r>
              <a:rPr lang="sk-SK" sz="1800" b="1" dirty="0" err="1"/>
              <a:t>Etienna</a:t>
            </a:r>
            <a:r>
              <a:rPr lang="sk-SK" sz="1800" b="1" dirty="0"/>
              <a:t> Marcela</a:t>
            </a:r>
            <a:r>
              <a:rPr lang="sk-SK" sz="1800" dirty="0"/>
              <a:t>. Marcelovi stúpenci ovládli generálne stavy a po takmer dva roky ovládali Paríž. Súbežne prepuklo aj povstanie chudobných roľníkov na vidieku, ktorého predstavitelia sa márne snažili o spojenie s Marcelovým hnutím. Roľnícky odboj nakoniec rozdrvila s pomocou navarrského kráľa francúzska šľachta.</a:t>
            </a:r>
          </a:p>
          <a:p>
            <a:pPr algn="just"/>
            <a:r>
              <a:rPr lang="sk-SK" sz="1800" b="1" dirty="0"/>
              <a:t>Anglicko</a:t>
            </a:r>
            <a:r>
              <a:rPr lang="sk-SK" sz="1800" dirty="0"/>
              <a:t> - v rokoch 1380 - 1381 povstanie roľníkov. Príčinou povstania bolo </a:t>
            </a:r>
            <a:r>
              <a:rPr lang="sk-SK" sz="1800" dirty="0" err="1"/>
              <a:t>znevoľňovanie</a:t>
            </a:r>
            <a:r>
              <a:rPr lang="sk-SK" sz="1800" dirty="0"/>
              <a:t>, zvyšovanie daní a zavádzanie nových daní, ktoré si vynútil úbytok obyvateľstva v morových epidémiách. Povstanie ovplyvnili myšlienky </a:t>
            </a:r>
            <a:r>
              <a:rPr lang="sk-SK" sz="1800" b="1" dirty="0"/>
              <a:t>Johna </a:t>
            </a:r>
            <a:r>
              <a:rPr lang="sk-SK" sz="1800" b="1" dirty="0" err="1"/>
              <a:t>Wycliffa</a:t>
            </a:r>
            <a:r>
              <a:rPr lang="sk-SK" sz="1800" dirty="0"/>
              <a:t> (predchodcu Jána </a:t>
            </a:r>
            <a:r>
              <a:rPr lang="sk-SK" sz="1800" dirty="0" err="1"/>
              <a:t>Husa</a:t>
            </a:r>
            <a:r>
              <a:rPr lang="sk-SK" sz="1800" dirty="0"/>
              <a:t>). Na jeho čele stáli </a:t>
            </a:r>
            <a:r>
              <a:rPr lang="sk-SK" sz="1800" b="1" dirty="0"/>
              <a:t>kazateľ John </a:t>
            </a:r>
            <a:r>
              <a:rPr lang="sk-SK" sz="1800" b="1" dirty="0" err="1"/>
              <a:t>Ballo</a:t>
            </a:r>
            <a:r>
              <a:rPr lang="sk-SK" sz="1800" b="1" dirty="0"/>
              <a:t> a šľachtic </a:t>
            </a:r>
            <a:r>
              <a:rPr lang="sk-SK" sz="1800" b="1" dirty="0" err="1"/>
              <a:t>Wat</a:t>
            </a:r>
            <a:r>
              <a:rPr lang="sk-SK" sz="1800" b="1" dirty="0"/>
              <a:t> </a:t>
            </a:r>
            <a:r>
              <a:rPr lang="sk-SK" sz="1800" b="1" dirty="0" err="1"/>
              <a:t>Tyler</a:t>
            </a:r>
            <a:r>
              <a:rPr lang="sk-SK" sz="1800" b="1" dirty="0"/>
              <a:t>.</a:t>
            </a:r>
            <a:r>
              <a:rPr lang="sk-SK" sz="1800" dirty="0"/>
              <a:t> Povstalci dosahovali najprv značné úspechy a pri jednaniach s kráľom Richardom II. si vymohli zrušenie nevoľníctva nových daní. Keď sa však </a:t>
            </a:r>
            <a:r>
              <a:rPr lang="sk-SK" sz="1800" dirty="0" err="1"/>
              <a:t>Tyler</a:t>
            </a:r>
            <a:r>
              <a:rPr lang="sk-SK" sz="1800" dirty="0"/>
              <a:t> dostal do zajatia a bol sťatý, povstalci prišli o svojho vodcu a hnutie sa rozpadlo.</a:t>
            </a:r>
          </a:p>
          <a:p>
            <a:endParaRPr lang="sk-SK" sz="1400" dirty="0"/>
          </a:p>
        </p:txBody>
      </p:sp>
      <p:pic>
        <p:nvPicPr>
          <p:cNvPr id="4" name="Obrázok 3">
            <a:extLst>
              <a:ext uri="{FF2B5EF4-FFF2-40B4-BE49-F238E27FC236}">
                <a16:creationId xmlns:a16="http://schemas.microsoft.com/office/drawing/2014/main" id="{EFA267AA-97E9-4674-B959-AE50F3D786FB}"/>
              </a:ext>
            </a:extLst>
          </p:cNvPr>
          <p:cNvPicPr>
            <a:picLocks noChangeAspect="1"/>
          </p:cNvPicPr>
          <p:nvPr/>
        </p:nvPicPr>
        <p:blipFill rotWithShape="1">
          <a:blip r:embed="rId2"/>
          <a:srcRect r="4838"/>
          <a:stretch/>
        </p:blipFill>
        <p:spPr>
          <a:xfrm>
            <a:off x="7199440" y="10"/>
            <a:ext cx="4992560" cy="6857990"/>
          </a:xfrm>
          <a:prstGeom prst="rect">
            <a:avLst/>
          </a:prstGeom>
          <a:effectLst/>
        </p:spPr>
      </p:pic>
    </p:spTree>
    <p:extLst>
      <p:ext uri="{BB962C8B-B14F-4D97-AF65-F5344CB8AC3E}">
        <p14:creationId xmlns:p14="http://schemas.microsoft.com/office/powerpoint/2010/main" val="1107229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51345B79-6DF5-4302-B5AC-33E3D0FA9902}"/>
              </a:ext>
            </a:extLst>
          </p:cNvPr>
          <p:cNvSpPr>
            <a:spLocks noGrp="1"/>
          </p:cNvSpPr>
          <p:nvPr>
            <p:ph type="title"/>
          </p:nvPr>
        </p:nvSpPr>
        <p:spPr>
          <a:xfrm>
            <a:off x="836679" y="723898"/>
            <a:ext cx="6002110" cy="423767"/>
          </a:xfrm>
        </p:spPr>
        <p:txBody>
          <a:bodyPr>
            <a:normAutofit fontScale="90000"/>
          </a:bodyPr>
          <a:lstStyle/>
          <a:p>
            <a:r>
              <a:rPr lang="sk-SK" sz="4000" dirty="0"/>
              <a:t>2. Etapa storočnej vojny</a:t>
            </a:r>
          </a:p>
        </p:txBody>
      </p:sp>
      <p:sp>
        <p:nvSpPr>
          <p:cNvPr id="3" name="Zástupný objekt pre obsah 2">
            <a:extLst>
              <a:ext uri="{FF2B5EF4-FFF2-40B4-BE49-F238E27FC236}">
                <a16:creationId xmlns:a16="http://schemas.microsoft.com/office/drawing/2014/main" id="{4A507249-93A0-4C4A-A217-C4A696A71F6E}"/>
              </a:ext>
            </a:extLst>
          </p:cNvPr>
          <p:cNvSpPr>
            <a:spLocks noGrp="1"/>
          </p:cNvSpPr>
          <p:nvPr>
            <p:ph idx="1"/>
          </p:nvPr>
        </p:nvSpPr>
        <p:spPr>
          <a:xfrm>
            <a:off x="836680" y="1296955"/>
            <a:ext cx="6002110" cy="4837146"/>
          </a:xfrm>
        </p:spPr>
        <p:txBody>
          <a:bodyPr>
            <a:normAutofit fontScale="92500" lnSpcReduction="10000"/>
          </a:bodyPr>
          <a:lstStyle/>
          <a:p>
            <a:pPr algn="just"/>
            <a:r>
              <a:rPr lang="sk-SK" sz="1050" dirty="0"/>
              <a:t>V druhej etape storočnej vojny (1360-1415) </a:t>
            </a:r>
            <a:r>
              <a:rPr lang="sk-SK" sz="1050" b="1" dirty="0"/>
              <a:t>Francúzsko zreorganizovalo svoju armádu podľa anglického vzoru </a:t>
            </a:r>
            <a:r>
              <a:rPr lang="sk-SK" sz="1050" dirty="0"/>
              <a:t>(zavedenie pravidelného žoldu, dôraz na pechotu, predovšetkým </a:t>
            </a:r>
            <a:r>
              <a:rPr lang="sk-SK" sz="1050" dirty="0" err="1"/>
              <a:t>lučištníkov</a:t>
            </a:r>
            <a:r>
              <a:rPr lang="sk-SK" sz="1050" dirty="0"/>
              <a:t>, zmena taktiky). </a:t>
            </a:r>
          </a:p>
          <a:p>
            <a:pPr algn="just"/>
            <a:r>
              <a:rPr lang="sk-SK" sz="1050" dirty="0"/>
              <a:t>Namiesto snahy o rozhodujúcu bitku prešli do </a:t>
            </a:r>
            <a:r>
              <a:rPr lang="sk-SK" sz="1050" b="1" dirty="0"/>
              <a:t>partizánskeho spôsobu boja</a:t>
            </a:r>
            <a:r>
              <a:rPr lang="sk-SK" sz="1050" dirty="0"/>
              <a:t>, pri ktorom sa snažili vytláčať Angličanov z obsadených území. R. 1372 porazili pri prístave La </a:t>
            </a:r>
            <a:r>
              <a:rPr lang="sk-SK" sz="1050" dirty="0" err="1"/>
              <a:t>Rochelle</a:t>
            </a:r>
            <a:r>
              <a:rPr lang="sk-SK" sz="1050" dirty="0"/>
              <a:t> anglické loďstvo, čím znemožnili zásobovanie anglickej armády. </a:t>
            </a:r>
          </a:p>
          <a:p>
            <a:pPr algn="just"/>
            <a:r>
              <a:rPr lang="sk-SK" sz="1050" dirty="0"/>
              <a:t>Posledná etapa vojny (1415-1453) sa začala pre Francúzsko nepriaznivo. Krajine vládol duševne chorý kráľ Karol VI., medzi šľachtickými klikami prebiehal boj o moc. </a:t>
            </a:r>
            <a:r>
              <a:rPr lang="sk-SK" sz="1050" b="1" dirty="0"/>
              <a:t>Nový anglický kráľ Henrich V. v bitke pri </a:t>
            </a:r>
            <a:r>
              <a:rPr lang="sk-SK" sz="1050" b="1" dirty="0" err="1"/>
              <a:t>Azincourte</a:t>
            </a:r>
            <a:r>
              <a:rPr lang="sk-SK" sz="1050" b="1" dirty="0"/>
              <a:t> r. 1415 porazil francúzske vojsko</a:t>
            </a:r>
            <a:r>
              <a:rPr lang="sk-SK" sz="1050" dirty="0"/>
              <a:t>, spojil sa s burgundským vojvodom a ovládol celé severné Francúzsko. Henrich V. si zmluvou z </a:t>
            </a:r>
            <a:r>
              <a:rPr lang="sk-SK" sz="1050" dirty="0" err="1"/>
              <a:t>Troyes</a:t>
            </a:r>
            <a:r>
              <a:rPr lang="sk-SK" sz="1050" dirty="0"/>
              <a:t> a sobášom s kráľovou dcérou Katarínou zaistil nástupníctvo na francúzskom tróne a tým vydedenie kráľovho syna Karola. R. 1422 však zomreli </a:t>
            </a:r>
            <a:r>
              <a:rPr lang="sk-SK" sz="1050" dirty="0" err="1"/>
              <a:t>Hnerich</a:t>
            </a:r>
            <a:r>
              <a:rPr lang="sk-SK" sz="1050" dirty="0"/>
              <a:t> V. aj Karol VI. </a:t>
            </a:r>
          </a:p>
          <a:p>
            <a:pPr algn="just"/>
            <a:r>
              <a:rPr lang="sk-SK" sz="1050" dirty="0"/>
              <a:t>Po Henrichovi zostal syn vo veku necelého roku, v ktorého mene sa Angličania pustili do boja. Zdalo sa, že ich nič nezastaví, nebyť </a:t>
            </a:r>
            <a:r>
              <a:rPr lang="sk-SK" sz="1050" b="1" dirty="0"/>
              <a:t>Jean d’ </a:t>
            </a:r>
            <a:r>
              <a:rPr lang="sk-SK" sz="1050" b="1" dirty="0" err="1"/>
              <a:t>Arc</a:t>
            </a:r>
            <a:r>
              <a:rPr lang="sk-SK" sz="1050" b="1" dirty="0"/>
              <a:t> (Jany z </a:t>
            </a:r>
            <a:r>
              <a:rPr lang="sk-SK" sz="1050" b="1" dirty="0" err="1"/>
              <a:t>Arku</a:t>
            </a:r>
            <a:r>
              <a:rPr lang="sk-SK" sz="1050" b="1" dirty="0"/>
              <a:t>)</a:t>
            </a:r>
            <a:r>
              <a:rPr lang="sk-SK" sz="1050" dirty="0"/>
              <a:t>, prostého dievčaťa, ktoré tvrdilo, že ju Boh vyvolil, aby vyhnala Angličanov. Jana presvedčila kráľa, aby jej zveril vojsko, vo vojakoch prebudila vlastenectvo a </a:t>
            </a:r>
            <a:r>
              <a:rPr lang="sk-SK" sz="1050" b="1" dirty="0"/>
              <a:t>Angličanov porazila roku 1429 pri </a:t>
            </a:r>
            <a:r>
              <a:rPr lang="sk-SK" sz="1050" b="1" dirty="0" err="1"/>
              <a:t>Orleánse</a:t>
            </a:r>
            <a:r>
              <a:rPr lang="sk-SK" sz="1050" b="1" dirty="0"/>
              <a:t>. R. 1430 obsadila Remeš a priviedla Karola VII. ku korunovácii</a:t>
            </a:r>
            <a:r>
              <a:rPr lang="sk-SK" sz="1050" dirty="0"/>
              <a:t>. V tom istom roku však padla do zajatia Angličanov, ktorí ju odsúdili ako kacírku a upálili. </a:t>
            </a:r>
          </a:p>
          <a:p>
            <a:pPr algn="just"/>
            <a:r>
              <a:rPr lang="sk-SK" sz="1050" dirty="0"/>
              <a:t>Od r. 1435, keď sa na francúzsku stranu pridalo Burgundsko, sa už situácia vyvíjala pre Francúzov priaznivo. Angličania sa dali na ústup. R. 1453 boli pri </a:t>
            </a:r>
            <a:r>
              <a:rPr lang="sk-SK" sz="1050" dirty="0" err="1"/>
              <a:t>Castillonun</a:t>
            </a:r>
            <a:r>
              <a:rPr lang="sk-SK" sz="1050" dirty="0"/>
              <a:t> definitívne porazení a storočná vojna sa skončila. V anglických rukách zostal len prístav </a:t>
            </a:r>
            <a:r>
              <a:rPr lang="sk-SK" sz="1050" dirty="0" err="1"/>
              <a:t>Calais</a:t>
            </a:r>
            <a:r>
              <a:rPr lang="sk-SK" sz="1050" dirty="0"/>
              <a:t>. Skončenie vojny, zjednotenie krajiny a rast počtu obyvateľov priniesli Francúzsku všestranný rozvoj. </a:t>
            </a:r>
          </a:p>
          <a:p>
            <a:pPr algn="just"/>
            <a:r>
              <a:rPr lang="sk-SK" sz="1050" b="1" dirty="0"/>
              <a:t>Karol VII. </a:t>
            </a:r>
            <a:r>
              <a:rPr lang="sk-SK" sz="1050" dirty="0"/>
              <a:t>zaviedol pevné dane a zriadil stále žoldnierske vojsko, závislé na kráľovi, čo prinieslo stabilizáciu pomerov. Jeho následník </a:t>
            </a:r>
            <a:r>
              <a:rPr lang="sk-SK" sz="1050" b="1" dirty="0"/>
              <a:t>Ľudovít XI. </a:t>
            </a:r>
            <a:r>
              <a:rPr lang="sk-SK" sz="1050" dirty="0"/>
              <a:t>(1461-1483) presadil vo Francúzsku systém centralizovanej monarchie, v ktorej všetky politické, hospodárske a správne záležitosti riadil panovník prihliadajúci na mienku Generálnych stavov. Politika Ľudovíta a jeho nástupcov vyniesla Francúzsko na miesto európskej mocnosti. </a:t>
            </a:r>
          </a:p>
          <a:p>
            <a:pPr algn="just"/>
            <a:r>
              <a:rPr lang="sk-SK" sz="1050" b="1" dirty="0"/>
              <a:t>V Anglicku po skončení vojny prebiehali boje o trón. Tzv. vojna ruží </a:t>
            </a:r>
            <a:r>
              <a:rPr lang="sk-SK" sz="1050" dirty="0"/>
              <a:t>(podľa erbov súperiacich rodov </a:t>
            </a:r>
            <a:r>
              <a:rPr lang="sk-SK" sz="1050" dirty="0" err="1"/>
              <a:t>Yorkovcov</a:t>
            </a:r>
            <a:r>
              <a:rPr lang="sk-SK" sz="1050" dirty="0"/>
              <a:t> a </a:t>
            </a:r>
            <a:r>
              <a:rPr lang="sk-SK" sz="1050" dirty="0" err="1"/>
              <a:t>Lancasterovcov</a:t>
            </a:r>
            <a:r>
              <a:rPr lang="sk-SK" sz="1050" dirty="0"/>
              <a:t>), trvala tridsať rokov (1455-1485). </a:t>
            </a:r>
            <a:r>
              <a:rPr lang="sk-SK" sz="1050" b="1" dirty="0"/>
              <a:t>Vojna skončila vyvraždením oboch rodov</a:t>
            </a:r>
            <a:r>
              <a:rPr lang="sk-SK" sz="1050" dirty="0"/>
              <a:t>. Na trón sa prebojoval vzdialený príbuzný </a:t>
            </a:r>
            <a:r>
              <a:rPr lang="sk-SK" sz="1050" dirty="0" err="1"/>
              <a:t>Lancasterovcov</a:t>
            </a:r>
            <a:r>
              <a:rPr lang="sk-SK" sz="1050" dirty="0"/>
              <a:t>, </a:t>
            </a:r>
            <a:r>
              <a:rPr lang="sk-SK" sz="1050" b="1" dirty="0"/>
              <a:t>Henrich VII. </a:t>
            </a:r>
            <a:r>
              <a:rPr lang="sk-SK" sz="1050" b="1" dirty="0" err="1"/>
              <a:t>Tudor</a:t>
            </a:r>
            <a:r>
              <a:rPr lang="sk-SK" sz="1050" b="1" dirty="0"/>
              <a:t> </a:t>
            </a:r>
            <a:r>
              <a:rPr lang="sk-SK" sz="1050" dirty="0"/>
              <a:t>(1485-1509), ktorý pristúpil k centralizácii moci a svojimi opatreniami (zákaz vývozu drahých kovov, podpora domácich obchodníkov) sa spolupodieľal na hospodárskom rozvoji zeme. I Anglicko vyniesla centralizácia, stabilná vláda, rast počtu obyvateľov a hospodársky vzostup do pozície mocnosti s koloniálnymi ambíciami</a:t>
            </a:r>
            <a:r>
              <a:rPr lang="sk-SK" sz="800" dirty="0"/>
              <a:t>. </a:t>
            </a:r>
            <a:r>
              <a:rPr lang="sk-SK" sz="800" dirty="0">
                <a:hlinkClick r:id="rId2"/>
              </a:rPr>
              <a:t>https://oskole.detiamy.sk/clanok/centralizovane-monarchie-vrcholneho-stredoveku-francuzsko-anglicko</a:t>
            </a:r>
            <a:r>
              <a:rPr lang="sk-SK" sz="800" dirty="0"/>
              <a:t> </a:t>
            </a:r>
          </a:p>
        </p:txBody>
      </p:sp>
      <p:pic>
        <p:nvPicPr>
          <p:cNvPr id="4" name="Obrázok 3">
            <a:extLst>
              <a:ext uri="{FF2B5EF4-FFF2-40B4-BE49-F238E27FC236}">
                <a16:creationId xmlns:a16="http://schemas.microsoft.com/office/drawing/2014/main" id="{70E49214-2563-4AB4-AC23-3A94EEF281A5}"/>
              </a:ext>
            </a:extLst>
          </p:cNvPr>
          <p:cNvPicPr>
            <a:picLocks noChangeAspect="1"/>
          </p:cNvPicPr>
          <p:nvPr/>
        </p:nvPicPr>
        <p:blipFill rotWithShape="1">
          <a:blip r:embed="rId3"/>
          <a:srcRect t="3845" r="2" b="2"/>
          <a:stretch/>
        </p:blipFill>
        <p:spPr>
          <a:xfrm>
            <a:off x="7199440" y="10"/>
            <a:ext cx="4992560" cy="6857990"/>
          </a:xfrm>
          <a:prstGeom prst="rect">
            <a:avLst/>
          </a:prstGeom>
          <a:effectLst/>
        </p:spPr>
      </p:pic>
    </p:spTree>
    <p:extLst>
      <p:ext uri="{BB962C8B-B14F-4D97-AF65-F5344CB8AC3E}">
        <p14:creationId xmlns:p14="http://schemas.microsoft.com/office/powerpoint/2010/main" val="2553960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654C512-1471-47D3-9300-FDC155204316}"/>
              </a:ext>
            </a:extLst>
          </p:cNvPr>
          <p:cNvSpPr>
            <a:spLocks noGrp="1"/>
          </p:cNvSpPr>
          <p:nvPr>
            <p:ph type="title"/>
          </p:nvPr>
        </p:nvSpPr>
        <p:spPr/>
        <p:txBody>
          <a:bodyPr/>
          <a:lstStyle/>
          <a:p>
            <a:r>
              <a:rPr lang="sk-SK" dirty="0"/>
              <a:t>Nemecko</a:t>
            </a:r>
          </a:p>
        </p:txBody>
      </p:sp>
      <p:sp>
        <p:nvSpPr>
          <p:cNvPr id="3" name="Zástupný objekt pre obsah 2">
            <a:extLst>
              <a:ext uri="{FF2B5EF4-FFF2-40B4-BE49-F238E27FC236}">
                <a16:creationId xmlns:a16="http://schemas.microsoft.com/office/drawing/2014/main" id="{E9A4CB20-7D58-405C-B28B-7F7678CF6686}"/>
              </a:ext>
            </a:extLst>
          </p:cNvPr>
          <p:cNvSpPr>
            <a:spLocks noGrp="1"/>
          </p:cNvSpPr>
          <p:nvPr>
            <p:ph idx="1"/>
          </p:nvPr>
        </p:nvSpPr>
        <p:spPr/>
        <p:txBody>
          <a:bodyPr>
            <a:normAutofit fontScale="92500" lnSpcReduction="10000"/>
          </a:bodyPr>
          <a:lstStyle/>
          <a:p>
            <a:pPr algn="just"/>
            <a:r>
              <a:rPr lang="sk-SK" sz="1600" dirty="0"/>
              <a:t>Nemecké oblasti zaberali rozľahlé teritórium /od hraníc Francúzska, vrátane Alsaska a Lotrinska, po hranice Apeninského polostrova/, nesmerovali však k vytvoreniu centralizovanej monarchie. Od 12. storočia sa pre toto teritórium vžilo označenie </a:t>
            </a:r>
            <a:r>
              <a:rPr lang="sk-SK" sz="1600" b="1" dirty="0"/>
              <a:t>Svätá ríša rímska národa nemeckého</a:t>
            </a:r>
            <a:r>
              <a:rPr lang="sk-SK" sz="1600" dirty="0"/>
              <a:t>. </a:t>
            </a:r>
          </a:p>
          <a:p>
            <a:pPr algn="just"/>
            <a:r>
              <a:rPr lang="sk-SK" sz="1600" dirty="0"/>
              <a:t>Na nemeckom teritóriu sa udržal princíp voliteľnosti panovníka. Žiadny z nich ju však úplne neovládal. V Nemecku v 11. st. sa vyostril zápas medzi najvyššími predstaviteľmi svetskej a duchovne moci. </a:t>
            </a:r>
          </a:p>
          <a:p>
            <a:pPr algn="just"/>
            <a:r>
              <a:rPr lang="sk-SK" sz="1600" dirty="0"/>
              <a:t>Najskôr sa znemožňovalo cisárovi zasahovať do voľby pápeža, neskôr sám pápež ako hlava cirkvi robil si nárok schvaľovať cisára. </a:t>
            </a:r>
            <a:r>
              <a:rPr lang="sk-SK" sz="1600" b="1" dirty="0"/>
              <a:t>Boj o investitúru </a:t>
            </a:r>
            <a:r>
              <a:rPr lang="sk-SK" sz="1600" dirty="0"/>
              <a:t>sa skončil pápežovým víťazstvom. </a:t>
            </a:r>
          </a:p>
          <a:p>
            <a:pPr algn="just"/>
            <a:r>
              <a:rPr lang="sk-SK" sz="1600" dirty="0"/>
              <a:t>V Nemecku moc cisára upadla, pretože stratil podporu vysokých cirkevných hodnostárov. </a:t>
            </a:r>
            <a:r>
              <a:rPr lang="sk-SK" sz="1600" b="1" dirty="0"/>
              <a:t>Cisárska hodnosť nebola dedičná</a:t>
            </a:r>
            <a:r>
              <a:rPr lang="sk-SK" sz="1600" dirty="0"/>
              <a:t>. Od polovice 13. st. o voľbe nemeckého cisára rozhodovalo sedem najmocnejších kniežat /</a:t>
            </a:r>
            <a:r>
              <a:rPr lang="sk-SK" sz="1600" dirty="0" err="1"/>
              <a:t>kurfirstov</a:t>
            </a:r>
            <a:r>
              <a:rPr lang="sk-SK" sz="1600" dirty="0"/>
              <a:t>/, preto si nemeckí panovníci kupovali ich priazeň rôznymi ústupkami. Cisárska moc závisela tiež od veľkosti rodového majetku. Preto sa cisári usilovali o ovládnutie bohatého Talianska. </a:t>
            </a:r>
          </a:p>
          <a:p>
            <a:pPr algn="just"/>
            <a:r>
              <a:rPr lang="sk-SK" sz="1600" dirty="0"/>
              <a:t>Plán nemeckých cisárov zmocniť sa Talianska nevyšiel. Nedokázali tiež potlačiť moc veľkých feudálov v Nemecku. Ríšske kniežatá si upevnili svoju hospodársku a politickú moc v 12. st. pod zámienkou šírenia kresťanmi. Nemeckí feudáli sa zmocnili celého pobrežia Baltského mora. </a:t>
            </a:r>
            <a:r>
              <a:rPr lang="sk-SK" sz="1600" dirty="0" err="1"/>
              <a:t>Novodobyté</a:t>
            </a:r>
            <a:r>
              <a:rPr lang="sk-SK" sz="1600" dirty="0"/>
              <a:t> územia kolonizovali nemeckých feudálov a v nových riedko osídlených oblastiach hľadali lepšie životné podmienky. v slovanských oblastiach si pôdu zakúpili ako dedičný nájom.</a:t>
            </a:r>
          </a:p>
          <a:p>
            <a:pPr algn="just"/>
            <a:r>
              <a:rPr lang="sk-SK" sz="1600" dirty="0"/>
              <a:t>Nemecké prenikanie na východ podporovali </a:t>
            </a:r>
            <a:r>
              <a:rPr lang="sk-SK" sz="1600" dirty="0" err="1"/>
              <a:t>severonemecké</a:t>
            </a:r>
            <a:r>
              <a:rPr lang="sk-SK" sz="1600" dirty="0"/>
              <a:t> mestá, ktoré utvorili spolok obchodných miest, tzv. hanzu. </a:t>
            </a:r>
            <a:r>
              <a:rPr lang="sk-SK" sz="1600" b="1" dirty="0"/>
              <a:t>Hanza</a:t>
            </a:r>
            <a:r>
              <a:rPr lang="sk-SK" sz="1600" dirty="0"/>
              <a:t> ovládla obchod na Severnom a Baltskom mori. Sústreďovala viac ako 100 miest a predstavovala značnú politickú silu. Slabá moc cisára, rast moci ríšskych kniežat a samostatná politika </a:t>
            </a:r>
            <a:r>
              <a:rPr lang="sk-SK" sz="1600" dirty="0" err="1"/>
              <a:t>severonemeckých</a:t>
            </a:r>
            <a:r>
              <a:rPr lang="sk-SK" sz="1600" dirty="0"/>
              <a:t> miest spôsobili, že v Nemecku sa nepodarilo utvoriť jednotný štát.</a:t>
            </a:r>
          </a:p>
        </p:txBody>
      </p:sp>
      <p:pic>
        <p:nvPicPr>
          <p:cNvPr id="5" name="Obrázok 4">
            <a:extLst>
              <a:ext uri="{FF2B5EF4-FFF2-40B4-BE49-F238E27FC236}">
                <a16:creationId xmlns:a16="http://schemas.microsoft.com/office/drawing/2014/main" id="{8228E908-148F-467F-B268-A74129768E04}"/>
              </a:ext>
            </a:extLst>
          </p:cNvPr>
          <p:cNvPicPr>
            <a:picLocks noChangeAspect="1"/>
          </p:cNvPicPr>
          <p:nvPr/>
        </p:nvPicPr>
        <p:blipFill>
          <a:blip r:embed="rId2"/>
          <a:stretch>
            <a:fillRect/>
          </a:stretch>
        </p:blipFill>
        <p:spPr>
          <a:xfrm>
            <a:off x="7931020" y="457784"/>
            <a:ext cx="3422780" cy="1330449"/>
          </a:xfrm>
          <a:prstGeom prst="rect">
            <a:avLst/>
          </a:prstGeom>
        </p:spPr>
      </p:pic>
    </p:spTree>
    <p:extLst>
      <p:ext uri="{BB962C8B-B14F-4D97-AF65-F5344CB8AC3E}">
        <p14:creationId xmlns:p14="http://schemas.microsoft.com/office/powerpoint/2010/main" val="2553087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25636CD6-3267-477B-904C-B4B5D2399B18}"/>
              </a:ext>
            </a:extLst>
          </p:cNvPr>
          <p:cNvSpPr>
            <a:spLocks noGrp="1"/>
          </p:cNvSpPr>
          <p:nvPr>
            <p:ph type="title"/>
          </p:nvPr>
        </p:nvSpPr>
        <p:spPr>
          <a:xfrm>
            <a:off x="836679" y="723898"/>
            <a:ext cx="6002110" cy="1495425"/>
          </a:xfrm>
        </p:spPr>
        <p:txBody>
          <a:bodyPr>
            <a:normAutofit/>
          </a:bodyPr>
          <a:lstStyle/>
          <a:p>
            <a:r>
              <a:rPr lang="sk-SK" sz="4000"/>
              <a:t>Taliansko</a:t>
            </a:r>
          </a:p>
        </p:txBody>
      </p:sp>
      <p:sp>
        <p:nvSpPr>
          <p:cNvPr id="3" name="Zástupný objekt pre obsah 2">
            <a:extLst>
              <a:ext uri="{FF2B5EF4-FFF2-40B4-BE49-F238E27FC236}">
                <a16:creationId xmlns:a16="http://schemas.microsoft.com/office/drawing/2014/main" id="{48C7879C-1DA3-43E5-99DA-C292D4126BF4}"/>
              </a:ext>
            </a:extLst>
          </p:cNvPr>
          <p:cNvSpPr>
            <a:spLocks noGrp="1"/>
          </p:cNvSpPr>
          <p:nvPr>
            <p:ph idx="1"/>
          </p:nvPr>
        </p:nvSpPr>
        <p:spPr>
          <a:xfrm>
            <a:off x="836680" y="2405067"/>
            <a:ext cx="6002110" cy="3729034"/>
          </a:xfrm>
        </p:spPr>
        <p:txBody>
          <a:bodyPr>
            <a:normAutofit fontScale="92500" lnSpcReduction="20000"/>
          </a:bodyPr>
          <a:lstStyle/>
          <a:p>
            <a:pPr algn="just"/>
            <a:r>
              <a:rPr lang="sk-SK" sz="2200" dirty="0"/>
              <a:t>V období vrcholného stredoveku bolo na Apeninskom polostrove viacero štátov. </a:t>
            </a:r>
          </a:p>
          <a:p>
            <a:pPr algn="just"/>
            <a:r>
              <a:rPr lang="sk-SK" sz="2200" dirty="0"/>
              <a:t>Najbohatšou oblasťou Talianska bola jeho severná časť na čele s mestskými republikami Janovom a Benátkami. Tieto republiky bohatli z obchodu s Východom. </a:t>
            </a:r>
          </a:p>
          <a:p>
            <a:pPr algn="just"/>
            <a:r>
              <a:rPr lang="sk-SK" sz="2200" dirty="0"/>
              <a:t>V strednom Taliansku vynikala výrobou farebných súkien Florencia. Bola známa rozvojom manufaktúrnej výroby, stala sa tiež európskym bankovým strediskom. Hospodársky silné talianske mestá si postupne získali samosprávu. Do vnútorných záležitostí Talianska zasahovali i susedné štáty. Lákalo ich bohatstvo talianskych miest. Pápež svojou politikou tiež maril pokusy o zjednotenie.</a:t>
            </a:r>
            <a:r>
              <a:rPr lang="sk-SK" sz="1700" dirty="0"/>
              <a:t> </a:t>
            </a:r>
            <a:r>
              <a:rPr lang="sk-SK" sz="1700" dirty="0">
                <a:hlinkClick r:id="rId2"/>
              </a:rPr>
              <a:t>https://www.zones.sk/studentske-prace/dejepis/4949-politicky-vyvoj-v-obdobi-vrcholneho-stredoveku/</a:t>
            </a:r>
            <a:r>
              <a:rPr lang="sk-SK" sz="1700" dirty="0"/>
              <a:t> </a:t>
            </a:r>
          </a:p>
        </p:txBody>
      </p:sp>
      <p:pic>
        <p:nvPicPr>
          <p:cNvPr id="4" name="Obrázok 3">
            <a:extLst>
              <a:ext uri="{FF2B5EF4-FFF2-40B4-BE49-F238E27FC236}">
                <a16:creationId xmlns:a16="http://schemas.microsoft.com/office/drawing/2014/main" id="{7CE9FEE7-21C6-47F2-8D9C-0B0F3FA220B7}"/>
              </a:ext>
            </a:extLst>
          </p:cNvPr>
          <p:cNvPicPr>
            <a:picLocks noChangeAspect="1"/>
          </p:cNvPicPr>
          <p:nvPr/>
        </p:nvPicPr>
        <p:blipFill rotWithShape="1">
          <a:blip r:embed="rId3"/>
          <a:srcRect l="27711" r="23695" b="-1"/>
          <a:stretch/>
        </p:blipFill>
        <p:spPr>
          <a:xfrm>
            <a:off x="7199440" y="10"/>
            <a:ext cx="4992560" cy="6857990"/>
          </a:xfrm>
          <a:prstGeom prst="rect">
            <a:avLst/>
          </a:prstGeom>
          <a:effectLst/>
        </p:spPr>
      </p:pic>
    </p:spTree>
    <p:extLst>
      <p:ext uri="{BB962C8B-B14F-4D97-AF65-F5344CB8AC3E}">
        <p14:creationId xmlns:p14="http://schemas.microsoft.com/office/powerpoint/2010/main" val="188079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CA1DBE1A-918F-422D-8BD5-21684E4EADAC}"/>
              </a:ext>
            </a:extLst>
          </p:cNvPr>
          <p:cNvSpPr>
            <a:spLocks noGrp="1"/>
          </p:cNvSpPr>
          <p:nvPr>
            <p:ph type="title"/>
          </p:nvPr>
        </p:nvSpPr>
        <p:spPr>
          <a:xfrm>
            <a:off x="836679" y="723898"/>
            <a:ext cx="6002110" cy="451759"/>
          </a:xfrm>
        </p:spPr>
        <p:txBody>
          <a:bodyPr>
            <a:normAutofit fontScale="90000"/>
          </a:bodyPr>
          <a:lstStyle/>
          <a:p>
            <a:r>
              <a:rPr lang="sk-SK" sz="4000" dirty="0"/>
              <a:t>Čechy</a:t>
            </a:r>
          </a:p>
        </p:txBody>
      </p:sp>
      <p:sp>
        <p:nvSpPr>
          <p:cNvPr id="3" name="Zástupný objekt pre obsah 2">
            <a:extLst>
              <a:ext uri="{FF2B5EF4-FFF2-40B4-BE49-F238E27FC236}">
                <a16:creationId xmlns:a16="http://schemas.microsoft.com/office/drawing/2014/main" id="{4CEA4AEC-ABC8-4679-899F-C13AF26FDB8B}"/>
              </a:ext>
            </a:extLst>
          </p:cNvPr>
          <p:cNvSpPr>
            <a:spLocks noGrp="1"/>
          </p:cNvSpPr>
          <p:nvPr>
            <p:ph idx="1"/>
          </p:nvPr>
        </p:nvSpPr>
        <p:spPr>
          <a:xfrm>
            <a:off x="836680" y="1334278"/>
            <a:ext cx="6002110" cy="4799823"/>
          </a:xfrm>
        </p:spPr>
        <p:txBody>
          <a:bodyPr>
            <a:normAutofit fontScale="92500" lnSpcReduction="20000"/>
          </a:bodyPr>
          <a:lstStyle/>
          <a:p>
            <a:pPr algn="just"/>
            <a:r>
              <a:rPr lang="it-IT" sz="1600" dirty="0"/>
              <a:t>Na Morave a v Čechách sa prví Slovania objavili v 6. storočí, prevažne v jeho druhej polovici. </a:t>
            </a:r>
            <a:r>
              <a:rPr lang="sk-SK" sz="1600" dirty="0"/>
              <a:t>Podľa legendy je </a:t>
            </a:r>
            <a:r>
              <a:rPr lang="sk-SK" sz="1600" b="1" dirty="0"/>
              <a:t>praotcom </a:t>
            </a:r>
            <a:r>
              <a:rPr lang="sk-SK" sz="1600" b="1" dirty="0" err="1"/>
              <a:t>čechov</a:t>
            </a:r>
            <a:r>
              <a:rPr lang="sk-SK" sz="1600" b="1" dirty="0"/>
              <a:t> Čech</a:t>
            </a:r>
            <a:r>
              <a:rPr lang="sk-SK" sz="1600" dirty="0"/>
              <a:t>:</a:t>
            </a:r>
          </a:p>
          <a:p>
            <a:pPr algn="just"/>
            <a:r>
              <a:rPr lang="sk-SK" sz="1600" dirty="0"/>
              <a:t>„...tuším kolem hory </a:t>
            </a:r>
            <a:r>
              <a:rPr lang="sk-SK" sz="1600" dirty="0" err="1"/>
              <a:t>Řípu</a:t>
            </a:r>
            <a:r>
              <a:rPr lang="sk-SK" sz="1600" dirty="0"/>
              <a:t> </a:t>
            </a:r>
            <a:r>
              <a:rPr lang="sk-SK" sz="1600" dirty="0" err="1"/>
              <a:t>mezi</a:t>
            </a:r>
            <a:r>
              <a:rPr lang="sk-SK" sz="1600" dirty="0"/>
              <a:t> </a:t>
            </a:r>
            <a:r>
              <a:rPr lang="sk-SK" sz="1600" dirty="0" err="1"/>
              <a:t>dvěma</a:t>
            </a:r>
            <a:r>
              <a:rPr lang="sk-SK" sz="1600" dirty="0"/>
              <a:t> </a:t>
            </a:r>
            <a:r>
              <a:rPr lang="sk-SK" sz="1600" dirty="0" err="1"/>
              <a:t>řekami</a:t>
            </a:r>
            <a:r>
              <a:rPr lang="sk-SK" sz="1600" dirty="0"/>
              <a:t>, </a:t>
            </a:r>
            <a:r>
              <a:rPr lang="sk-SK" sz="1600" dirty="0" err="1"/>
              <a:t>Ohří</a:t>
            </a:r>
            <a:r>
              <a:rPr lang="sk-SK" sz="1600" dirty="0"/>
              <a:t> a Vltavou, prvá </a:t>
            </a:r>
            <a:r>
              <a:rPr lang="sk-SK" sz="1600" dirty="0" err="1"/>
              <a:t>zařídil</a:t>
            </a:r>
            <a:r>
              <a:rPr lang="sk-SK" sz="1600" dirty="0"/>
              <a:t> </a:t>
            </a:r>
            <a:r>
              <a:rPr lang="sk-SK" sz="1600" dirty="0" err="1"/>
              <a:t>svá</a:t>
            </a:r>
            <a:r>
              <a:rPr lang="sk-SK" sz="1600" dirty="0"/>
              <a:t> sídla, prvá založil obydlí a </a:t>
            </a:r>
            <a:r>
              <a:rPr lang="sk-SK" sz="1600" dirty="0" err="1"/>
              <a:t>radostně</a:t>
            </a:r>
            <a:r>
              <a:rPr lang="sk-SK" sz="1600" dirty="0"/>
              <a:t> na zemi postavil </a:t>
            </a:r>
            <a:r>
              <a:rPr lang="sk-SK" sz="1600" dirty="0" err="1"/>
              <a:t>bůžky</a:t>
            </a:r>
            <a:r>
              <a:rPr lang="sk-SK" sz="1600" dirty="0"/>
              <a:t> (</a:t>
            </a:r>
            <a:r>
              <a:rPr lang="sk-SK" sz="1600" dirty="0" err="1"/>
              <a:t>penates</a:t>
            </a:r>
            <a:r>
              <a:rPr lang="sk-SK" sz="1600" dirty="0"/>
              <a:t>), jež sebou na </a:t>
            </a:r>
            <a:r>
              <a:rPr lang="sk-SK" sz="1600" dirty="0" err="1"/>
              <a:t>ramenou</a:t>
            </a:r>
            <a:r>
              <a:rPr lang="sk-SK" sz="1600" dirty="0"/>
              <a:t> </a:t>
            </a:r>
            <a:r>
              <a:rPr lang="sk-SK" sz="1600" dirty="0" err="1"/>
              <a:t>přinesl</a:t>
            </a:r>
            <a:r>
              <a:rPr lang="sk-SK" sz="1600" dirty="0"/>
              <a:t>. </a:t>
            </a:r>
            <a:r>
              <a:rPr lang="sk-SK" sz="1600" dirty="0" err="1"/>
              <a:t>Tehdy</a:t>
            </a:r>
            <a:r>
              <a:rPr lang="sk-SK" sz="1600" dirty="0"/>
              <a:t> </a:t>
            </a:r>
            <a:r>
              <a:rPr lang="sk-SK" sz="1600" dirty="0" err="1"/>
              <a:t>stařešina</a:t>
            </a:r>
            <a:r>
              <a:rPr lang="sk-SK" sz="1600" dirty="0"/>
              <a:t> (senior), </a:t>
            </a:r>
            <a:r>
              <a:rPr lang="sk-SK" sz="1600" dirty="0" err="1"/>
              <a:t>jehož</a:t>
            </a:r>
            <a:r>
              <a:rPr lang="sk-SK" sz="1600" dirty="0"/>
              <a:t> ostatní </a:t>
            </a:r>
            <a:r>
              <a:rPr lang="sk-SK" sz="1600" dirty="0" err="1"/>
              <a:t>jako</a:t>
            </a:r>
            <a:r>
              <a:rPr lang="sk-SK" sz="1600" dirty="0"/>
              <a:t> pána </a:t>
            </a:r>
            <a:r>
              <a:rPr lang="sk-SK" sz="1600" dirty="0" err="1"/>
              <a:t>provázeli</a:t>
            </a:r>
            <a:r>
              <a:rPr lang="sk-SK" sz="1600" dirty="0"/>
              <a:t>, </a:t>
            </a:r>
            <a:r>
              <a:rPr lang="sk-SK" sz="1600" dirty="0" err="1"/>
              <a:t>mezi</a:t>
            </a:r>
            <a:r>
              <a:rPr lang="sk-SK" sz="1600" dirty="0"/>
              <a:t> </a:t>
            </a:r>
            <a:r>
              <a:rPr lang="sk-SK" sz="1600" dirty="0" err="1"/>
              <a:t>jinými</a:t>
            </a:r>
            <a:r>
              <a:rPr lang="sk-SK" sz="1600" dirty="0"/>
              <a:t> takto </a:t>
            </a:r>
            <a:r>
              <a:rPr lang="sk-SK" sz="1600" dirty="0" err="1"/>
              <a:t>promluvil</a:t>
            </a:r>
            <a:r>
              <a:rPr lang="sk-SK" sz="1600" dirty="0"/>
              <a:t> k </a:t>
            </a:r>
            <a:r>
              <a:rPr lang="sk-SK" sz="1600" dirty="0" err="1"/>
              <a:t>své</a:t>
            </a:r>
            <a:r>
              <a:rPr lang="sk-SK" sz="1600" dirty="0"/>
              <a:t> </a:t>
            </a:r>
            <a:r>
              <a:rPr lang="sk-SK" sz="1600" dirty="0" err="1"/>
              <a:t>družině</a:t>
            </a:r>
            <a:r>
              <a:rPr lang="sk-SK" sz="1600" dirty="0"/>
              <a:t>: Druhové, </a:t>
            </a:r>
            <a:r>
              <a:rPr lang="sk-SK" sz="1600" dirty="0" err="1"/>
              <a:t>kteří</a:t>
            </a:r>
            <a:r>
              <a:rPr lang="sk-SK" sz="1600" dirty="0"/>
              <a:t> </a:t>
            </a:r>
            <a:r>
              <a:rPr lang="sk-SK" sz="1600" dirty="0" err="1"/>
              <a:t>jste</a:t>
            </a:r>
            <a:r>
              <a:rPr lang="sk-SK" sz="1600" dirty="0"/>
              <a:t> nejednou </a:t>
            </a:r>
            <a:r>
              <a:rPr lang="sk-SK" sz="1600" dirty="0" err="1"/>
              <a:t>snášeli</a:t>
            </a:r>
            <a:r>
              <a:rPr lang="sk-SK" sz="1600" dirty="0"/>
              <a:t> </a:t>
            </a:r>
            <a:r>
              <a:rPr lang="sk-SK" sz="1600" dirty="0" err="1"/>
              <a:t>se</a:t>
            </a:r>
            <a:r>
              <a:rPr lang="sk-SK" sz="1600" dirty="0"/>
              <a:t> mnou </a:t>
            </a:r>
            <a:r>
              <a:rPr lang="sk-SK" sz="1600" dirty="0" err="1"/>
              <a:t>těžké</a:t>
            </a:r>
            <a:r>
              <a:rPr lang="sk-SK" sz="1600" dirty="0"/>
              <a:t> trudy cesty po </a:t>
            </a:r>
            <a:r>
              <a:rPr lang="sk-SK" sz="1600" dirty="0" err="1"/>
              <a:t>neschůdných</a:t>
            </a:r>
            <a:r>
              <a:rPr lang="sk-SK" sz="1600" dirty="0"/>
              <a:t> </a:t>
            </a:r>
            <a:r>
              <a:rPr lang="sk-SK" sz="1600" dirty="0" err="1"/>
              <a:t>lesích</a:t>
            </a:r>
            <a:r>
              <a:rPr lang="sk-SK" sz="1600" dirty="0"/>
              <a:t>, zastavte </a:t>
            </a:r>
            <a:r>
              <a:rPr lang="sk-SK" sz="1600" dirty="0" err="1"/>
              <a:t>se</a:t>
            </a:r>
            <a:r>
              <a:rPr lang="sk-SK" sz="1600" dirty="0"/>
              <a:t> a </a:t>
            </a:r>
            <a:r>
              <a:rPr lang="sk-SK" sz="1600" dirty="0" err="1"/>
              <a:t>obětujte</a:t>
            </a:r>
            <a:r>
              <a:rPr lang="sk-SK" sz="1600" dirty="0"/>
              <a:t> </a:t>
            </a:r>
            <a:r>
              <a:rPr lang="sk-SK" sz="1600" dirty="0" err="1"/>
              <a:t>svým</a:t>
            </a:r>
            <a:r>
              <a:rPr lang="sk-SK" sz="1600" dirty="0"/>
              <a:t> </a:t>
            </a:r>
            <a:r>
              <a:rPr lang="sk-SK" sz="1600" dirty="0" err="1"/>
              <a:t>bůžkům</a:t>
            </a:r>
            <a:r>
              <a:rPr lang="sk-SK" sz="1600" dirty="0"/>
              <a:t>, </a:t>
            </a:r>
            <a:r>
              <a:rPr lang="sk-SK" sz="1600" dirty="0" err="1"/>
              <a:t>jejichž</a:t>
            </a:r>
            <a:r>
              <a:rPr lang="sk-SK" sz="1600" dirty="0"/>
              <a:t> zázračnou pomocí </a:t>
            </a:r>
            <a:r>
              <a:rPr lang="sk-SK" sz="1600" dirty="0" err="1"/>
              <a:t>jste</a:t>
            </a:r>
            <a:r>
              <a:rPr lang="sk-SK" sz="1600" dirty="0"/>
              <a:t> </a:t>
            </a:r>
            <a:r>
              <a:rPr lang="sk-SK" sz="1600" dirty="0" err="1"/>
              <a:t>konečně</a:t>
            </a:r>
            <a:r>
              <a:rPr lang="sk-SK" sz="1600" dirty="0"/>
              <a:t> </a:t>
            </a:r>
            <a:r>
              <a:rPr lang="sk-SK" sz="1600" dirty="0" err="1"/>
              <a:t>přišli</a:t>
            </a:r>
            <a:r>
              <a:rPr lang="sk-SK" sz="1600" dirty="0"/>
              <a:t> do </a:t>
            </a:r>
            <a:r>
              <a:rPr lang="sk-SK" sz="1600" dirty="0" err="1"/>
              <a:t>této</a:t>
            </a:r>
            <a:r>
              <a:rPr lang="sk-SK" sz="1600" dirty="0"/>
              <a:t> vlasti, </a:t>
            </a:r>
            <a:r>
              <a:rPr lang="sk-SK" sz="1600" dirty="0" err="1"/>
              <a:t>kdysi</a:t>
            </a:r>
            <a:r>
              <a:rPr lang="sk-SK" sz="1600" dirty="0"/>
              <a:t> </a:t>
            </a:r>
            <a:r>
              <a:rPr lang="sk-SK" sz="1600" dirty="0" err="1"/>
              <a:t>osudem</a:t>
            </a:r>
            <a:r>
              <a:rPr lang="sk-SK" sz="1600" dirty="0"/>
              <a:t> vám </a:t>
            </a:r>
            <a:r>
              <a:rPr lang="sk-SK" sz="1600" dirty="0" err="1"/>
              <a:t>předurčené</a:t>
            </a:r>
            <a:r>
              <a:rPr lang="sk-SK" sz="1600" dirty="0"/>
              <a:t>.“</a:t>
            </a:r>
          </a:p>
          <a:p>
            <a:pPr algn="just"/>
            <a:r>
              <a:rPr lang="sk-SK" sz="1600" dirty="0"/>
              <a:t>Nasledovala Samova ríša, Veľká Morava a ...</a:t>
            </a:r>
          </a:p>
          <a:p>
            <a:pPr algn="just"/>
            <a:r>
              <a:rPr lang="sk-SK" sz="1600" dirty="0"/>
              <a:t>Niekedy v 9. storočí sa medzi kmeňmi na území Čiech presadili ako najsilnejší vládcovia zo </a:t>
            </a:r>
            <a:r>
              <a:rPr lang="sk-SK" sz="1600" b="1" dirty="0" err="1"/>
              <a:t>stredočeského</a:t>
            </a:r>
            <a:r>
              <a:rPr lang="sk-SK" sz="1600" b="1" dirty="0"/>
              <a:t> rodu </a:t>
            </a:r>
            <a:r>
              <a:rPr lang="sk-SK" sz="1600" b="1" dirty="0" err="1"/>
              <a:t>Přemyslovcov</a:t>
            </a:r>
            <a:r>
              <a:rPr lang="sk-SK" sz="1600" dirty="0"/>
              <a:t>, ktorý svoj pôvod odvádzal od bájnych predkov </a:t>
            </a:r>
            <a:r>
              <a:rPr lang="sk-SK" sz="1600" b="1" dirty="0" err="1"/>
              <a:t>Přemysla</a:t>
            </a:r>
            <a:r>
              <a:rPr lang="sk-SK" sz="1600" b="1" dirty="0"/>
              <a:t> Oráča a kňažnej Libuše</a:t>
            </a:r>
            <a:r>
              <a:rPr lang="sk-SK" sz="1600" dirty="0"/>
              <a:t>. V 9. storočí Slovania z územia Čiech striedavo bojovali, podliehali alebo mali priateľské vzťahy s Franskou/</a:t>
            </a:r>
            <a:r>
              <a:rPr lang="sk-SK" sz="1600" dirty="0" err="1"/>
              <a:t>Východofranskou</a:t>
            </a:r>
            <a:r>
              <a:rPr lang="sk-SK" sz="1600" dirty="0"/>
              <a:t> ríšou aj Veľkou Moravou. Napokon sa Slovania zo stredných Čiech (a Slovania, ktorých prípadne ovládali) roku 895 po odtrhnutí od Veľkej Moravy stali vazalmi Východných Frankov (Nemcov) – Nemci ich kniežatá odvtedy titulovali ako vojvodov (</a:t>
            </a:r>
            <a:r>
              <a:rPr lang="sk-SK" sz="1600" dirty="0" err="1"/>
              <a:t>Herzog</a:t>
            </a:r>
            <a:r>
              <a:rPr lang="sk-SK" sz="1600" dirty="0"/>
              <a:t>) svojej ríše.</a:t>
            </a:r>
          </a:p>
          <a:p>
            <a:pPr algn="just"/>
            <a:r>
              <a:rPr lang="sk-SK" sz="1600" dirty="0"/>
              <a:t>Prvé </a:t>
            </a:r>
            <a:r>
              <a:rPr lang="sk-SK" sz="1600" dirty="0" err="1"/>
              <a:t>přemyslovské</a:t>
            </a:r>
            <a:r>
              <a:rPr lang="sk-SK" sz="1600" dirty="0"/>
              <a:t> knieža, o ktorom sa dochovali záznamy v dobových písomnostiach, sa volal </a:t>
            </a:r>
            <a:r>
              <a:rPr lang="sk-SK" sz="1600" b="1" dirty="0" err="1"/>
              <a:t>Bořivoj</a:t>
            </a:r>
            <a:r>
              <a:rPr lang="sk-SK" sz="1600" b="1" dirty="0"/>
              <a:t> I.</a:t>
            </a:r>
            <a:r>
              <a:rPr lang="sk-SK" sz="1600" dirty="0"/>
              <a:t> a žil asi v rokoch 852 – 888/889. Spomína sa v roku 872 ako jedno z českých kniežat. </a:t>
            </a:r>
            <a:r>
              <a:rPr lang="sk-SK" sz="1600" b="1" dirty="0" err="1"/>
              <a:t>Bořivoj</a:t>
            </a:r>
            <a:r>
              <a:rPr lang="sk-SK" sz="1600" b="1" dirty="0"/>
              <a:t> sa niekedy v 80. rokoch 9. storočia dal spoločne so svojou ženou </a:t>
            </a:r>
            <a:r>
              <a:rPr lang="sk-SK" sz="1600" b="1" dirty="0" err="1"/>
              <a:t>Ludmilou</a:t>
            </a:r>
            <a:r>
              <a:rPr lang="sk-SK" sz="1600" b="1" dirty="0"/>
              <a:t> pokrstiť pravdepodobne osobne arcibiskupom Metodom na Veľkej Morave</a:t>
            </a:r>
            <a:r>
              <a:rPr lang="sk-SK" sz="1600" dirty="0"/>
              <a:t>.</a:t>
            </a:r>
          </a:p>
          <a:p>
            <a:endParaRPr lang="sk-SK" sz="1100" dirty="0"/>
          </a:p>
          <a:p>
            <a:endParaRPr lang="sk-SK" sz="1100" dirty="0"/>
          </a:p>
        </p:txBody>
      </p:sp>
      <p:pic>
        <p:nvPicPr>
          <p:cNvPr id="4" name="Obrázok 3">
            <a:extLst>
              <a:ext uri="{FF2B5EF4-FFF2-40B4-BE49-F238E27FC236}">
                <a16:creationId xmlns:a16="http://schemas.microsoft.com/office/drawing/2014/main" id="{DEE4CEF9-97D8-43AB-92D9-AA474A49404C}"/>
              </a:ext>
            </a:extLst>
          </p:cNvPr>
          <p:cNvPicPr>
            <a:picLocks noChangeAspect="1"/>
          </p:cNvPicPr>
          <p:nvPr/>
        </p:nvPicPr>
        <p:blipFill rotWithShape="1">
          <a:blip r:embed="rId2"/>
          <a:srcRect l="36881" r="15982" b="1"/>
          <a:stretch/>
        </p:blipFill>
        <p:spPr>
          <a:xfrm>
            <a:off x="7199440" y="10"/>
            <a:ext cx="4992560" cy="6857990"/>
          </a:xfrm>
          <a:prstGeom prst="rect">
            <a:avLst/>
          </a:prstGeom>
          <a:effectLst/>
        </p:spPr>
      </p:pic>
    </p:spTree>
    <p:extLst>
      <p:ext uri="{BB962C8B-B14F-4D97-AF65-F5344CB8AC3E}">
        <p14:creationId xmlns:p14="http://schemas.microsoft.com/office/powerpoint/2010/main" val="1419380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49BCAB78-0676-4687-8A21-51056822C210}"/>
              </a:ext>
            </a:extLst>
          </p:cNvPr>
          <p:cNvSpPr>
            <a:spLocks noGrp="1"/>
          </p:cNvSpPr>
          <p:nvPr>
            <p:ph type="title"/>
          </p:nvPr>
        </p:nvSpPr>
        <p:spPr>
          <a:xfrm>
            <a:off x="836679" y="723898"/>
            <a:ext cx="6002110" cy="535735"/>
          </a:xfrm>
        </p:spPr>
        <p:txBody>
          <a:bodyPr>
            <a:normAutofit fontScale="90000"/>
          </a:bodyPr>
          <a:lstStyle/>
          <a:p>
            <a:r>
              <a:rPr lang="sk-SK" sz="4000" dirty="0"/>
              <a:t>Legenda o sv. Václavovi</a:t>
            </a:r>
          </a:p>
        </p:txBody>
      </p:sp>
      <p:sp>
        <p:nvSpPr>
          <p:cNvPr id="3" name="Zástupný objekt pre obsah 2">
            <a:extLst>
              <a:ext uri="{FF2B5EF4-FFF2-40B4-BE49-F238E27FC236}">
                <a16:creationId xmlns:a16="http://schemas.microsoft.com/office/drawing/2014/main" id="{3F1CA6E8-5C7B-496D-8227-69E9F870E01D}"/>
              </a:ext>
            </a:extLst>
          </p:cNvPr>
          <p:cNvSpPr>
            <a:spLocks noGrp="1"/>
          </p:cNvSpPr>
          <p:nvPr>
            <p:ph idx="1"/>
          </p:nvPr>
        </p:nvSpPr>
        <p:spPr>
          <a:xfrm>
            <a:off x="836680" y="1464906"/>
            <a:ext cx="6002110" cy="4669195"/>
          </a:xfrm>
        </p:spPr>
        <p:txBody>
          <a:bodyPr>
            <a:normAutofit fontScale="92500" lnSpcReduction="20000"/>
          </a:bodyPr>
          <a:lstStyle/>
          <a:p>
            <a:pPr algn="just"/>
            <a:r>
              <a:rPr lang="sk-SK" sz="1100" dirty="0"/>
              <a:t>Na </a:t>
            </a:r>
            <a:r>
              <a:rPr lang="sk-SK" sz="1100" dirty="0" err="1"/>
              <a:t>jaře</a:t>
            </a:r>
            <a:r>
              <a:rPr lang="sk-SK" sz="1100" dirty="0"/>
              <a:t> roku 903 narodil </a:t>
            </a:r>
            <a:r>
              <a:rPr lang="sk-SK" sz="1100" dirty="0" err="1"/>
              <a:t>se</a:t>
            </a:r>
            <a:r>
              <a:rPr lang="sk-SK" sz="1100" dirty="0"/>
              <a:t> </a:t>
            </a:r>
            <a:r>
              <a:rPr lang="sk-SK" sz="1100" dirty="0" err="1"/>
              <a:t>knížeti</a:t>
            </a:r>
            <a:r>
              <a:rPr lang="sk-SK" sz="1100" dirty="0"/>
              <a:t> Vratislavovi a jeho </a:t>
            </a:r>
            <a:r>
              <a:rPr lang="sk-SK" sz="1100" dirty="0" err="1"/>
              <a:t>choti</a:t>
            </a:r>
            <a:r>
              <a:rPr lang="sk-SK" sz="1100" dirty="0"/>
              <a:t> </a:t>
            </a:r>
            <a:r>
              <a:rPr lang="sk-SK" sz="1100" dirty="0" err="1"/>
              <a:t>kněžně</a:t>
            </a:r>
            <a:r>
              <a:rPr lang="sk-SK" sz="1100" dirty="0"/>
              <a:t> </a:t>
            </a:r>
            <a:r>
              <a:rPr lang="sk-SK" sz="1100" dirty="0" err="1"/>
              <a:t>Drahomíře</a:t>
            </a:r>
            <a:r>
              <a:rPr lang="sk-SK" sz="1100" dirty="0"/>
              <a:t> </a:t>
            </a:r>
            <a:r>
              <a:rPr lang="sk-SK" sz="1100" dirty="0" err="1"/>
              <a:t>prvorozený</a:t>
            </a:r>
            <a:r>
              <a:rPr lang="sk-SK" sz="1100" dirty="0"/>
              <a:t> syn. </a:t>
            </a:r>
            <a:r>
              <a:rPr lang="sk-SK" sz="1100" dirty="0" err="1"/>
              <a:t>Bylo</a:t>
            </a:r>
            <a:r>
              <a:rPr lang="sk-SK" sz="1100" dirty="0"/>
              <a:t> to na </a:t>
            </a:r>
            <a:r>
              <a:rPr lang="sk-SK" sz="1100" dirty="0" err="1"/>
              <a:t>Novostrašecku</a:t>
            </a:r>
            <a:r>
              <a:rPr lang="sk-SK" sz="1100" dirty="0"/>
              <a:t> v hradu </a:t>
            </a:r>
            <a:r>
              <a:rPr lang="sk-SK" sz="1100" dirty="0" err="1"/>
              <a:t>Stochově</a:t>
            </a:r>
            <a:r>
              <a:rPr lang="sk-SK" sz="1100" dirty="0"/>
              <a:t>. Sotva </a:t>
            </a:r>
            <a:r>
              <a:rPr lang="sk-SK" sz="1100" dirty="0" err="1"/>
              <a:t>křestní</a:t>
            </a:r>
            <a:r>
              <a:rPr lang="sk-SK" sz="1100" dirty="0"/>
              <a:t> voda skropila </a:t>
            </a:r>
            <a:r>
              <a:rPr lang="sk-SK" sz="1100" dirty="0" err="1"/>
              <a:t>kněžice</a:t>
            </a:r>
            <a:r>
              <a:rPr lang="sk-SK" sz="1100" dirty="0"/>
              <a:t>, </a:t>
            </a:r>
            <a:r>
              <a:rPr lang="sk-SK" sz="1100" dirty="0" err="1"/>
              <a:t>zahořela</a:t>
            </a:r>
            <a:r>
              <a:rPr lang="sk-SK" sz="1100" dirty="0"/>
              <a:t> nad celým </a:t>
            </a:r>
            <a:r>
              <a:rPr lang="sk-SK" sz="1100" dirty="0" err="1"/>
              <a:t>hradem</a:t>
            </a:r>
            <a:r>
              <a:rPr lang="sk-SK" sz="1100" dirty="0"/>
              <a:t> </a:t>
            </a:r>
            <a:r>
              <a:rPr lang="sk-SK" sz="1100" dirty="0" err="1"/>
              <a:t>čarokrásná</a:t>
            </a:r>
            <a:r>
              <a:rPr lang="sk-SK" sz="1100" dirty="0"/>
              <a:t> </a:t>
            </a:r>
            <a:r>
              <a:rPr lang="sk-SK" sz="1100" dirty="0" err="1"/>
              <a:t>hvězda.Tu</a:t>
            </a:r>
            <a:r>
              <a:rPr lang="sk-SK" sz="1100" dirty="0"/>
              <a:t> </a:t>
            </a:r>
            <a:r>
              <a:rPr lang="sk-SK" sz="1100" dirty="0" err="1"/>
              <a:t>se</a:t>
            </a:r>
            <a:r>
              <a:rPr lang="sk-SK" sz="1100" dirty="0"/>
              <a:t> </a:t>
            </a:r>
            <a:r>
              <a:rPr lang="sk-SK" sz="1100" dirty="0" err="1"/>
              <a:t>probudil</a:t>
            </a:r>
            <a:r>
              <a:rPr lang="sk-SK" sz="1100" dirty="0"/>
              <a:t> starý </a:t>
            </a:r>
            <a:r>
              <a:rPr lang="sk-SK" sz="1100" dirty="0" err="1"/>
              <a:t>ovčák</a:t>
            </a:r>
            <a:r>
              <a:rPr lang="sk-SK" sz="1100" dirty="0"/>
              <a:t> a </a:t>
            </a:r>
            <a:r>
              <a:rPr lang="sk-SK" sz="1100" dirty="0" err="1"/>
              <a:t>kráčel</a:t>
            </a:r>
            <a:r>
              <a:rPr lang="sk-SK" sz="1100" dirty="0"/>
              <a:t> za </a:t>
            </a:r>
            <a:r>
              <a:rPr lang="sk-SK" sz="1100" dirty="0" err="1"/>
              <a:t>ní</a:t>
            </a:r>
            <a:r>
              <a:rPr lang="sk-SK" sz="1100" dirty="0"/>
              <a:t> k </a:t>
            </a:r>
            <a:r>
              <a:rPr lang="sk-SK" sz="1100" dirty="0" err="1"/>
              <a:t>hradu.Tam</a:t>
            </a:r>
            <a:r>
              <a:rPr lang="sk-SK" sz="1100" dirty="0"/>
              <a:t> </a:t>
            </a:r>
            <a:r>
              <a:rPr lang="sk-SK" sz="1100" dirty="0" err="1"/>
              <a:t>spatřil</a:t>
            </a:r>
            <a:r>
              <a:rPr lang="sk-SK" sz="1100" dirty="0"/>
              <a:t> </a:t>
            </a:r>
            <a:r>
              <a:rPr lang="sk-SK" sz="1100" dirty="0" err="1"/>
              <a:t>knížecí</a:t>
            </a:r>
            <a:r>
              <a:rPr lang="sk-SK" sz="1100" dirty="0"/>
              <a:t> komornou a </a:t>
            </a:r>
            <a:r>
              <a:rPr lang="sk-SK" sz="1100" dirty="0" err="1"/>
              <a:t>otázal</a:t>
            </a:r>
            <a:r>
              <a:rPr lang="sk-SK" sz="1100" dirty="0"/>
              <a:t> </a:t>
            </a:r>
            <a:r>
              <a:rPr lang="sk-SK" sz="1100" dirty="0" err="1"/>
              <a:t>se</a:t>
            </a:r>
            <a:r>
              <a:rPr lang="sk-SK" sz="1100" dirty="0"/>
              <a:t> </a:t>
            </a:r>
            <a:r>
              <a:rPr lang="sk-SK" sz="1100" dirty="0" err="1"/>
              <a:t>jí</a:t>
            </a:r>
            <a:r>
              <a:rPr lang="sk-SK" sz="1100" dirty="0"/>
              <a:t>, </a:t>
            </a:r>
            <a:r>
              <a:rPr lang="sk-SK" sz="1100" dirty="0" err="1"/>
              <a:t>co</a:t>
            </a:r>
            <a:r>
              <a:rPr lang="sk-SK" sz="1100" dirty="0"/>
              <a:t> znamená ten hradní </a:t>
            </a:r>
            <a:r>
              <a:rPr lang="sk-SK" sz="1100" dirty="0" err="1"/>
              <a:t>shon</a:t>
            </a:r>
            <a:r>
              <a:rPr lang="sk-SK" sz="1100" dirty="0"/>
              <a:t>, </a:t>
            </a:r>
            <a:r>
              <a:rPr lang="sk-SK" sz="1100" dirty="0" err="1"/>
              <a:t>který</a:t>
            </a:r>
            <a:r>
              <a:rPr lang="sk-SK" sz="1100" dirty="0"/>
              <a:t> </a:t>
            </a:r>
            <a:r>
              <a:rPr lang="sk-SK" sz="1100" dirty="0" err="1"/>
              <a:t>zde</a:t>
            </a:r>
            <a:r>
              <a:rPr lang="sk-SK" sz="1100" dirty="0"/>
              <a:t> nikdy nezažil. Ona </a:t>
            </a:r>
            <a:r>
              <a:rPr lang="sk-SK" sz="1100" dirty="0" err="1"/>
              <a:t>odpověděla</a:t>
            </a:r>
            <a:r>
              <a:rPr lang="sk-SK" sz="1100" dirty="0"/>
              <a:t>, že narodil </a:t>
            </a:r>
            <a:r>
              <a:rPr lang="sk-SK" sz="1100" dirty="0" err="1"/>
              <a:t>se</a:t>
            </a:r>
            <a:r>
              <a:rPr lang="sk-SK" sz="1100" dirty="0"/>
              <a:t> </a:t>
            </a:r>
            <a:r>
              <a:rPr lang="sk-SK" sz="1100" dirty="0" err="1"/>
              <a:t>kněžic</a:t>
            </a:r>
            <a:r>
              <a:rPr lang="sk-SK" sz="1100" dirty="0"/>
              <a:t> a </a:t>
            </a:r>
            <a:r>
              <a:rPr lang="sk-SK" sz="1100" dirty="0" err="1"/>
              <a:t>jmenuje</a:t>
            </a:r>
            <a:r>
              <a:rPr lang="sk-SK" sz="1100" dirty="0"/>
              <a:t> </a:t>
            </a:r>
            <a:r>
              <a:rPr lang="sk-SK" sz="1100" dirty="0" err="1"/>
              <a:t>se</a:t>
            </a:r>
            <a:r>
              <a:rPr lang="sk-SK" sz="1100" dirty="0"/>
              <a:t> Václav. Starý </a:t>
            </a:r>
            <a:r>
              <a:rPr lang="sk-SK" sz="1100" dirty="0" err="1"/>
              <a:t>ovčák</a:t>
            </a:r>
            <a:r>
              <a:rPr lang="sk-SK" sz="1100" dirty="0"/>
              <a:t> </a:t>
            </a:r>
            <a:r>
              <a:rPr lang="sk-SK" sz="1100" dirty="0" err="1"/>
              <a:t>se</a:t>
            </a:r>
            <a:r>
              <a:rPr lang="sk-SK" sz="1100" dirty="0"/>
              <a:t> </a:t>
            </a:r>
            <a:r>
              <a:rPr lang="sk-SK" sz="1100" dirty="0" err="1"/>
              <a:t>velmi</a:t>
            </a:r>
            <a:r>
              <a:rPr lang="sk-SK" sz="1100" dirty="0"/>
              <a:t> radoval a </a:t>
            </a:r>
            <a:r>
              <a:rPr lang="sk-SK" sz="1100" dirty="0" err="1"/>
              <a:t>pronesl</a:t>
            </a:r>
            <a:r>
              <a:rPr lang="sk-SK" sz="1100" dirty="0"/>
              <a:t> sudbu, </a:t>
            </a:r>
            <a:r>
              <a:rPr lang="sk-SK" sz="1100" dirty="0" err="1"/>
              <a:t>ať</a:t>
            </a:r>
            <a:r>
              <a:rPr lang="sk-SK" sz="1100" dirty="0"/>
              <a:t> je Václav vznešenou osobou, z níž by český národ čerpal </a:t>
            </a:r>
            <a:r>
              <a:rPr lang="sk-SK" sz="1100" dirty="0" err="1"/>
              <a:t>ve</a:t>
            </a:r>
            <a:r>
              <a:rPr lang="sk-SK" sz="1100" dirty="0"/>
              <a:t> zlých dobách. </a:t>
            </a:r>
            <a:r>
              <a:rPr lang="sk-SK" sz="1100" dirty="0" err="1"/>
              <a:t>Poté</a:t>
            </a:r>
            <a:r>
              <a:rPr lang="sk-SK" sz="1100" dirty="0"/>
              <a:t> </a:t>
            </a:r>
            <a:r>
              <a:rPr lang="sk-SK" sz="1100" dirty="0" err="1"/>
              <a:t>zatknul</a:t>
            </a:r>
            <a:r>
              <a:rPr lang="sk-SK" sz="1100" dirty="0"/>
              <a:t> svoji dubovou </a:t>
            </a:r>
            <a:r>
              <a:rPr lang="sk-SK" sz="1100" dirty="0" err="1"/>
              <a:t>pastýřskou</a:t>
            </a:r>
            <a:r>
              <a:rPr lang="sk-SK" sz="1100" dirty="0"/>
              <a:t> </a:t>
            </a:r>
            <a:r>
              <a:rPr lang="sk-SK" sz="1100" dirty="0" err="1"/>
              <a:t>hůl</a:t>
            </a:r>
            <a:r>
              <a:rPr lang="sk-SK" sz="1100" dirty="0"/>
              <a:t> do </a:t>
            </a:r>
            <a:r>
              <a:rPr lang="sk-SK" sz="1100" dirty="0" err="1"/>
              <a:t>země</a:t>
            </a:r>
            <a:r>
              <a:rPr lang="sk-SK" sz="1100" dirty="0"/>
              <a:t> a v tu chvíli na </a:t>
            </a:r>
            <a:r>
              <a:rPr lang="sk-SK" sz="1100" dirty="0" err="1"/>
              <a:t>ní</a:t>
            </a:r>
            <a:r>
              <a:rPr lang="sk-SK" sz="1100" dirty="0"/>
              <a:t> </a:t>
            </a:r>
            <a:r>
              <a:rPr lang="sk-SK" sz="1100" dirty="0" err="1"/>
              <a:t>začaly</a:t>
            </a:r>
            <a:r>
              <a:rPr lang="sk-SK" sz="1100" dirty="0"/>
              <a:t> </a:t>
            </a:r>
            <a:r>
              <a:rPr lang="sk-SK" sz="1100" dirty="0" err="1"/>
              <a:t>rašit</a:t>
            </a:r>
            <a:r>
              <a:rPr lang="sk-SK" sz="1100" dirty="0"/>
              <a:t> </a:t>
            </a:r>
            <a:r>
              <a:rPr lang="sk-SK" sz="1100" dirty="0" err="1"/>
              <a:t>pupeny</a:t>
            </a:r>
            <a:r>
              <a:rPr lang="sk-SK" sz="1100" dirty="0"/>
              <a:t>.</a:t>
            </a:r>
          </a:p>
          <a:p>
            <a:pPr algn="just"/>
            <a:r>
              <a:rPr lang="sk-SK" sz="1100" dirty="0"/>
              <a:t>Václavova babička </a:t>
            </a:r>
            <a:r>
              <a:rPr lang="sk-SK" sz="1100" dirty="0" err="1"/>
              <a:t>Ludmila</a:t>
            </a:r>
            <a:r>
              <a:rPr lang="sk-SK" sz="1100" dirty="0"/>
              <a:t> </a:t>
            </a:r>
            <a:r>
              <a:rPr lang="sk-SK" sz="1100" dirty="0" err="1"/>
              <a:t>byla</a:t>
            </a:r>
            <a:r>
              <a:rPr lang="sk-SK" sz="1100" dirty="0"/>
              <a:t> </a:t>
            </a:r>
            <a:r>
              <a:rPr lang="sk-SK" sz="1100" dirty="0" err="1"/>
              <a:t>velmi</a:t>
            </a:r>
            <a:r>
              <a:rPr lang="sk-SK" sz="1100" dirty="0"/>
              <a:t> </a:t>
            </a:r>
            <a:r>
              <a:rPr lang="sk-SK" sz="1100" dirty="0" err="1"/>
              <a:t>okouzlena</a:t>
            </a:r>
            <a:r>
              <a:rPr lang="sk-SK" sz="1100" dirty="0"/>
              <a:t> </a:t>
            </a:r>
            <a:r>
              <a:rPr lang="sk-SK" sz="1100" dirty="0" err="1"/>
              <a:t>svatou</a:t>
            </a:r>
            <a:r>
              <a:rPr lang="sk-SK" sz="1100" dirty="0"/>
              <a:t> </a:t>
            </a:r>
            <a:r>
              <a:rPr lang="sk-SK" sz="1100" dirty="0" err="1"/>
              <a:t>vírou</a:t>
            </a:r>
            <a:r>
              <a:rPr lang="sk-SK" sz="1100" dirty="0"/>
              <a:t> a </a:t>
            </a:r>
            <a:r>
              <a:rPr lang="sk-SK" sz="1100" dirty="0" err="1"/>
              <a:t>chtěla</a:t>
            </a:r>
            <a:r>
              <a:rPr lang="sk-SK" sz="1100" dirty="0"/>
              <a:t> v </a:t>
            </a:r>
            <a:r>
              <a:rPr lang="sk-SK" sz="1100" dirty="0" err="1"/>
              <a:t>ní</a:t>
            </a:r>
            <a:r>
              <a:rPr lang="sk-SK" sz="1100" dirty="0"/>
              <a:t> </a:t>
            </a:r>
            <a:r>
              <a:rPr lang="sk-SK" sz="1100" dirty="0" err="1"/>
              <a:t>mít</a:t>
            </a:r>
            <a:r>
              <a:rPr lang="sk-SK" sz="1100" dirty="0"/>
              <a:t> vychovaného i vnuka. </a:t>
            </a:r>
            <a:r>
              <a:rPr lang="sk-SK" sz="1100" dirty="0" err="1"/>
              <a:t>Dohlížela</a:t>
            </a:r>
            <a:r>
              <a:rPr lang="sk-SK" sz="1100" dirty="0"/>
              <a:t>, aby </a:t>
            </a:r>
            <a:r>
              <a:rPr lang="sk-SK" sz="1100" dirty="0" err="1"/>
              <a:t>byl</a:t>
            </a:r>
            <a:r>
              <a:rPr lang="sk-SK" sz="1100" dirty="0"/>
              <a:t> </a:t>
            </a:r>
            <a:r>
              <a:rPr lang="sk-SK" sz="1100" dirty="0" err="1"/>
              <a:t>vzděláván</a:t>
            </a:r>
            <a:r>
              <a:rPr lang="sk-SK" sz="1100" dirty="0"/>
              <a:t> </a:t>
            </a:r>
            <a:r>
              <a:rPr lang="sk-SK" sz="1100" dirty="0" err="1"/>
              <a:t>ve</a:t>
            </a:r>
            <a:r>
              <a:rPr lang="sk-SK" sz="1100" dirty="0"/>
              <a:t> </a:t>
            </a:r>
            <a:r>
              <a:rPr lang="sk-SK" sz="1100" dirty="0" err="1"/>
              <a:t>slovanském</a:t>
            </a:r>
            <a:r>
              <a:rPr lang="sk-SK" sz="1100" dirty="0"/>
              <a:t> </a:t>
            </a:r>
            <a:r>
              <a:rPr lang="sk-SK" sz="1100" dirty="0" err="1"/>
              <a:t>písmě</a:t>
            </a:r>
            <a:r>
              <a:rPr lang="sk-SK" sz="1100" dirty="0"/>
              <a:t> i knihách.</a:t>
            </a:r>
          </a:p>
          <a:p>
            <a:pPr algn="just"/>
            <a:r>
              <a:rPr lang="sk-SK" sz="1100" dirty="0"/>
              <a:t>V </a:t>
            </a:r>
            <a:r>
              <a:rPr lang="sk-SK" sz="1100" dirty="0" err="1"/>
              <a:t>kostele</a:t>
            </a:r>
            <a:r>
              <a:rPr lang="sk-SK" sz="1100" dirty="0"/>
              <a:t> sv. Petra a Pavla na starobylé Budči bývala škola. Tam </a:t>
            </a:r>
            <a:r>
              <a:rPr lang="sk-SK" sz="1100" dirty="0" err="1"/>
              <a:t>byl</a:t>
            </a:r>
            <a:r>
              <a:rPr lang="sk-SK" sz="1100" dirty="0"/>
              <a:t> Václav </a:t>
            </a:r>
            <a:r>
              <a:rPr lang="sk-SK" sz="1100" dirty="0" err="1"/>
              <a:t>poslán.Vedle</a:t>
            </a:r>
            <a:r>
              <a:rPr lang="sk-SK" sz="1100" dirty="0"/>
              <a:t> </a:t>
            </a:r>
            <a:r>
              <a:rPr lang="sk-SK" sz="1100" dirty="0" err="1"/>
              <a:t>památné</a:t>
            </a:r>
            <a:r>
              <a:rPr lang="sk-SK" sz="1100" dirty="0"/>
              <a:t> </a:t>
            </a:r>
            <a:r>
              <a:rPr lang="sk-SK" sz="1100" dirty="0" err="1"/>
              <a:t>svatyně</a:t>
            </a:r>
            <a:r>
              <a:rPr lang="sk-SK" sz="1100" dirty="0"/>
              <a:t> </a:t>
            </a:r>
            <a:r>
              <a:rPr lang="sk-SK" sz="1100" dirty="0" err="1"/>
              <a:t>ukazují</a:t>
            </a:r>
            <a:r>
              <a:rPr lang="sk-SK" sz="1100" dirty="0"/>
              <a:t> </a:t>
            </a:r>
            <a:r>
              <a:rPr lang="sk-SK" sz="1100" dirty="0" err="1"/>
              <a:t>dosud</a:t>
            </a:r>
            <a:r>
              <a:rPr lang="sk-SK" sz="1100" dirty="0"/>
              <a:t> </a:t>
            </a:r>
            <a:r>
              <a:rPr lang="sk-SK" sz="1100" dirty="0" err="1"/>
              <a:t>kámen</a:t>
            </a:r>
            <a:r>
              <a:rPr lang="sk-SK" sz="1100" dirty="0"/>
              <a:t> čili </a:t>
            </a:r>
            <a:r>
              <a:rPr lang="sk-SK" sz="1100" dirty="0" err="1"/>
              <a:t>lože</a:t>
            </a:r>
            <a:r>
              <a:rPr lang="sk-SK" sz="1100" dirty="0"/>
              <a:t> </a:t>
            </a:r>
            <a:r>
              <a:rPr lang="sk-SK" sz="1100" dirty="0" err="1"/>
              <a:t>svatého</a:t>
            </a:r>
            <a:r>
              <a:rPr lang="sk-SK" sz="1100" dirty="0"/>
              <a:t> Václava, kde </a:t>
            </a:r>
            <a:r>
              <a:rPr lang="sk-SK" sz="1100" dirty="0" err="1"/>
              <a:t>se</a:t>
            </a:r>
            <a:r>
              <a:rPr lang="sk-SK" sz="1100" dirty="0"/>
              <a:t> </a:t>
            </a:r>
            <a:r>
              <a:rPr lang="sk-SK" sz="1100" dirty="0" err="1"/>
              <a:t>pilně</a:t>
            </a:r>
            <a:r>
              <a:rPr lang="sk-SK" sz="1100" dirty="0"/>
              <a:t> učil </a:t>
            </a:r>
            <a:r>
              <a:rPr lang="sk-SK" sz="1100" dirty="0" err="1"/>
              <a:t>latině</a:t>
            </a:r>
            <a:r>
              <a:rPr lang="sk-SK" sz="1100" dirty="0"/>
              <a:t>. Na tomto </a:t>
            </a:r>
            <a:r>
              <a:rPr lang="sk-SK" sz="1100" dirty="0" err="1"/>
              <a:t>místě</a:t>
            </a:r>
            <a:r>
              <a:rPr lang="sk-SK" sz="1100" dirty="0"/>
              <a:t> stál </a:t>
            </a:r>
            <a:r>
              <a:rPr lang="sk-SK" sz="1100" dirty="0" err="1"/>
              <a:t>dříve</a:t>
            </a:r>
            <a:r>
              <a:rPr lang="sk-SK" sz="1100" dirty="0"/>
              <a:t> hrad </a:t>
            </a:r>
            <a:r>
              <a:rPr lang="sk-SK" sz="1100" dirty="0" err="1"/>
              <a:t>Budeč</a:t>
            </a:r>
            <a:r>
              <a:rPr lang="sk-SK" sz="1100" dirty="0"/>
              <a:t>.</a:t>
            </a:r>
          </a:p>
          <a:p>
            <a:pPr algn="just"/>
            <a:r>
              <a:rPr lang="sk-SK" sz="1100" dirty="0"/>
              <a:t>Roku 920 ( v 17 </a:t>
            </a:r>
            <a:r>
              <a:rPr lang="sk-SK" sz="1100" dirty="0" err="1"/>
              <a:t>letech</a:t>
            </a:r>
            <a:r>
              <a:rPr lang="sk-SK" sz="1100" dirty="0"/>
              <a:t>) vybudoval Václav </a:t>
            </a:r>
            <a:r>
              <a:rPr lang="sk-SK" sz="1100" dirty="0" err="1"/>
              <a:t>uprostřed</a:t>
            </a:r>
            <a:r>
              <a:rPr lang="sk-SK" sz="1100" dirty="0"/>
              <a:t> Pražského hradu </a:t>
            </a:r>
            <a:r>
              <a:rPr lang="sk-SK" sz="1100" dirty="0" err="1"/>
              <a:t>dřevěný</a:t>
            </a:r>
            <a:r>
              <a:rPr lang="sk-SK" sz="1100" dirty="0"/>
              <a:t> </a:t>
            </a:r>
            <a:r>
              <a:rPr lang="sk-SK" sz="1100" dirty="0" err="1"/>
              <a:t>románský</a:t>
            </a:r>
            <a:r>
              <a:rPr lang="sk-SK" sz="1100" dirty="0"/>
              <a:t> </a:t>
            </a:r>
            <a:r>
              <a:rPr lang="sk-SK" sz="1100" dirty="0" err="1"/>
              <a:t>kostelík</a:t>
            </a:r>
            <a:r>
              <a:rPr lang="sk-SK" sz="1100" dirty="0"/>
              <a:t> </a:t>
            </a:r>
            <a:r>
              <a:rPr lang="sk-SK" sz="1100" dirty="0" err="1"/>
              <a:t>zasvěcený</a:t>
            </a:r>
            <a:r>
              <a:rPr lang="sk-SK" sz="1100" dirty="0"/>
              <a:t> sv. </a:t>
            </a:r>
            <a:r>
              <a:rPr lang="sk-SK" sz="1100" dirty="0" err="1"/>
              <a:t>Vítu</a:t>
            </a:r>
            <a:r>
              <a:rPr lang="sk-SK" sz="1100" dirty="0"/>
              <a:t> . I </a:t>
            </a:r>
            <a:r>
              <a:rPr lang="sk-SK" sz="1100" dirty="0" err="1"/>
              <a:t>kostelík</a:t>
            </a:r>
            <a:r>
              <a:rPr lang="sk-SK" sz="1100" dirty="0"/>
              <a:t> v </a:t>
            </a:r>
            <a:r>
              <a:rPr lang="sk-SK" sz="1100" dirty="0" err="1"/>
              <a:t>Boleslavi</a:t>
            </a:r>
            <a:r>
              <a:rPr lang="sk-SK" sz="1100" dirty="0"/>
              <a:t> </a:t>
            </a:r>
            <a:r>
              <a:rPr lang="sk-SK" sz="1100" dirty="0" err="1"/>
              <a:t>byl</a:t>
            </a:r>
            <a:r>
              <a:rPr lang="sk-SK" sz="1100" dirty="0"/>
              <a:t> </a:t>
            </a:r>
            <a:r>
              <a:rPr lang="sk-SK" sz="1100" dirty="0" err="1"/>
              <a:t>dřevěný</a:t>
            </a:r>
            <a:r>
              <a:rPr lang="sk-SK" sz="1100" dirty="0"/>
              <a:t>, jen chrámové </a:t>
            </a:r>
            <a:r>
              <a:rPr lang="sk-SK" sz="1100" dirty="0" err="1"/>
              <a:t>dveře</a:t>
            </a:r>
            <a:r>
              <a:rPr lang="sk-SK" sz="1100" dirty="0"/>
              <a:t> železné. Železný kruh, za </a:t>
            </a:r>
            <a:r>
              <a:rPr lang="sk-SK" sz="1100" dirty="0" err="1"/>
              <a:t>který</a:t>
            </a:r>
            <a:r>
              <a:rPr lang="sk-SK" sz="1100" dirty="0"/>
              <a:t> </a:t>
            </a:r>
            <a:r>
              <a:rPr lang="sk-SK" sz="1100" dirty="0" err="1"/>
              <a:t>se</a:t>
            </a:r>
            <a:r>
              <a:rPr lang="sk-SK" sz="1100" dirty="0"/>
              <a:t> </a:t>
            </a:r>
            <a:r>
              <a:rPr lang="sk-SK" sz="1100" dirty="0" err="1"/>
              <a:t>umírající</a:t>
            </a:r>
            <a:r>
              <a:rPr lang="sk-SK" sz="1100" dirty="0"/>
              <a:t> Václav </a:t>
            </a:r>
            <a:r>
              <a:rPr lang="sk-SK" sz="1100" dirty="0" err="1"/>
              <a:t>později</a:t>
            </a:r>
            <a:r>
              <a:rPr lang="sk-SK" sz="1100" dirty="0"/>
              <a:t> </a:t>
            </a:r>
            <a:r>
              <a:rPr lang="sk-SK" sz="1100" dirty="0" err="1"/>
              <a:t>držel</a:t>
            </a:r>
            <a:r>
              <a:rPr lang="sk-SK" sz="1100" dirty="0"/>
              <a:t>, </a:t>
            </a:r>
            <a:r>
              <a:rPr lang="sk-SK" sz="1100" dirty="0" err="1"/>
              <a:t>byl</a:t>
            </a:r>
            <a:r>
              <a:rPr lang="sk-SK" sz="1100" dirty="0"/>
              <a:t> </a:t>
            </a:r>
            <a:r>
              <a:rPr lang="sk-SK" sz="1100" dirty="0" err="1"/>
              <a:t>přenesen</a:t>
            </a:r>
            <a:r>
              <a:rPr lang="sk-SK" sz="1100" dirty="0"/>
              <a:t> do Prahy a </a:t>
            </a:r>
            <a:r>
              <a:rPr lang="sk-SK" sz="1100" dirty="0" err="1"/>
              <a:t>doposud</a:t>
            </a:r>
            <a:r>
              <a:rPr lang="sk-SK" sz="1100" dirty="0"/>
              <a:t> je </a:t>
            </a:r>
            <a:r>
              <a:rPr lang="sk-SK" sz="1100" dirty="0" err="1"/>
              <a:t>jím</a:t>
            </a:r>
            <a:r>
              <a:rPr lang="sk-SK" sz="1100" dirty="0"/>
              <a:t> </a:t>
            </a:r>
            <a:r>
              <a:rPr lang="sk-SK" sz="1100" dirty="0" err="1"/>
              <a:t>ozdobena</a:t>
            </a:r>
            <a:r>
              <a:rPr lang="sk-SK" sz="1100" dirty="0"/>
              <a:t> </a:t>
            </a:r>
            <a:r>
              <a:rPr lang="sk-SK" sz="1100" dirty="0" err="1"/>
              <a:t>Svatováclavská</a:t>
            </a:r>
            <a:r>
              <a:rPr lang="sk-SK" sz="1100" dirty="0"/>
              <a:t> </a:t>
            </a:r>
            <a:r>
              <a:rPr lang="sk-SK" sz="1100" dirty="0" err="1"/>
              <a:t>kaple</a:t>
            </a:r>
            <a:r>
              <a:rPr lang="sk-SK" sz="1100" dirty="0"/>
              <a:t>. Ta je </a:t>
            </a:r>
            <a:r>
              <a:rPr lang="sk-SK" sz="1100" dirty="0" err="1"/>
              <a:t>postavena</a:t>
            </a:r>
            <a:r>
              <a:rPr lang="sk-SK" sz="1100" dirty="0"/>
              <a:t> </a:t>
            </a:r>
            <a:r>
              <a:rPr lang="sk-SK" sz="1100" dirty="0" err="1"/>
              <a:t>právě</a:t>
            </a:r>
            <a:r>
              <a:rPr lang="sk-SK" sz="1100" dirty="0"/>
              <a:t> na </a:t>
            </a:r>
            <a:r>
              <a:rPr lang="sk-SK" sz="1100" dirty="0" err="1"/>
              <a:t>místě</a:t>
            </a:r>
            <a:r>
              <a:rPr lang="sk-SK" sz="1100" dirty="0"/>
              <a:t> </a:t>
            </a:r>
            <a:r>
              <a:rPr lang="sk-SK" sz="1100" dirty="0" err="1"/>
              <a:t>dřívějšího</a:t>
            </a:r>
            <a:r>
              <a:rPr lang="sk-SK" sz="1100" dirty="0"/>
              <a:t> </a:t>
            </a:r>
            <a:r>
              <a:rPr lang="sk-SK" sz="1100" dirty="0" err="1"/>
              <a:t>románského</a:t>
            </a:r>
            <a:r>
              <a:rPr lang="sk-SK" sz="1100" dirty="0"/>
              <a:t> </a:t>
            </a:r>
            <a:r>
              <a:rPr lang="sk-SK" sz="1100" dirty="0" err="1"/>
              <a:t>kostelíka</a:t>
            </a:r>
            <a:r>
              <a:rPr lang="sk-SK" sz="1100" dirty="0"/>
              <a:t> a </a:t>
            </a:r>
            <a:r>
              <a:rPr lang="sk-SK" sz="1100" dirty="0" err="1"/>
              <a:t>jsou</a:t>
            </a:r>
            <a:r>
              <a:rPr lang="sk-SK" sz="1100" dirty="0"/>
              <a:t> v </a:t>
            </a:r>
            <a:r>
              <a:rPr lang="sk-SK" sz="1100" dirty="0" err="1"/>
              <a:t>ní</a:t>
            </a:r>
            <a:r>
              <a:rPr lang="sk-SK" sz="1100" dirty="0"/>
              <a:t> </a:t>
            </a:r>
            <a:r>
              <a:rPr lang="sk-SK" sz="1100" dirty="0" err="1"/>
              <a:t>uloženy</a:t>
            </a:r>
            <a:r>
              <a:rPr lang="sk-SK" sz="1100" dirty="0"/>
              <a:t> </a:t>
            </a:r>
            <a:r>
              <a:rPr lang="sk-SK" sz="1100" dirty="0" err="1"/>
              <a:t>Václavovy</a:t>
            </a:r>
            <a:r>
              <a:rPr lang="sk-SK" sz="1100" dirty="0"/>
              <a:t> ostatky. </a:t>
            </a:r>
            <a:r>
              <a:rPr lang="sk-SK" sz="1100" dirty="0" err="1"/>
              <a:t>Když</a:t>
            </a:r>
            <a:r>
              <a:rPr lang="sk-SK" sz="1100" dirty="0"/>
              <a:t> Karel IV. projektoval </a:t>
            </a:r>
            <a:r>
              <a:rPr lang="sk-SK" sz="1100" dirty="0" err="1"/>
              <a:t>Svatovítský</a:t>
            </a:r>
            <a:r>
              <a:rPr lang="sk-SK" sz="1100" dirty="0"/>
              <a:t> chrám, </a:t>
            </a:r>
            <a:r>
              <a:rPr lang="sk-SK" sz="1100" dirty="0" err="1"/>
              <a:t>rozhodl</a:t>
            </a:r>
            <a:r>
              <a:rPr lang="sk-SK" sz="1100" dirty="0"/>
              <a:t> </a:t>
            </a:r>
            <a:r>
              <a:rPr lang="sk-SK" sz="1100" dirty="0" err="1"/>
              <a:t>se</a:t>
            </a:r>
            <a:r>
              <a:rPr lang="sk-SK" sz="1100" dirty="0"/>
              <a:t>, že celou </a:t>
            </a:r>
            <a:r>
              <a:rPr lang="sk-SK" sz="1100" dirty="0" err="1"/>
              <a:t>kapli</a:t>
            </a:r>
            <a:r>
              <a:rPr lang="sk-SK" sz="1100" dirty="0"/>
              <a:t> sv. Václava pojme do </a:t>
            </a:r>
            <a:r>
              <a:rPr lang="sk-SK" sz="1100" dirty="0" err="1"/>
              <a:t>půdorysu</a:t>
            </a:r>
            <a:r>
              <a:rPr lang="sk-SK" sz="1100" dirty="0"/>
              <a:t> </a:t>
            </a:r>
            <a:r>
              <a:rPr lang="sk-SK" sz="1100" dirty="0" err="1"/>
              <a:t>velkolepé</a:t>
            </a:r>
            <a:r>
              <a:rPr lang="sk-SK" sz="1100" dirty="0"/>
              <a:t> novostavby. Plány vypracoval </a:t>
            </a:r>
            <a:r>
              <a:rPr lang="sk-SK" sz="1100" dirty="0" err="1"/>
              <a:t>Matyáš</a:t>
            </a:r>
            <a:r>
              <a:rPr lang="sk-SK" sz="1100" dirty="0"/>
              <a:t> z </a:t>
            </a:r>
            <a:r>
              <a:rPr lang="sk-SK" sz="1100" dirty="0" err="1"/>
              <a:t>Arrasu</a:t>
            </a:r>
            <a:r>
              <a:rPr lang="sk-SK" sz="1100" dirty="0"/>
              <a:t>.</a:t>
            </a:r>
          </a:p>
          <a:p>
            <a:pPr algn="just"/>
            <a:r>
              <a:rPr lang="sk-SK" sz="1100" dirty="0"/>
              <a:t>Sv. Václav </a:t>
            </a:r>
            <a:r>
              <a:rPr lang="sk-SK" sz="1100" dirty="0" err="1"/>
              <a:t>vroucně</a:t>
            </a:r>
            <a:r>
              <a:rPr lang="sk-SK" sz="1100" dirty="0"/>
              <a:t> miloval </a:t>
            </a:r>
            <a:r>
              <a:rPr lang="sk-SK" sz="1100" dirty="0" err="1"/>
              <a:t>lid</a:t>
            </a:r>
            <a:r>
              <a:rPr lang="sk-SK" sz="1100" dirty="0"/>
              <a:t>, </a:t>
            </a:r>
            <a:r>
              <a:rPr lang="sk-SK" sz="1100" dirty="0" err="1"/>
              <a:t>jemuž</a:t>
            </a:r>
            <a:r>
              <a:rPr lang="sk-SK" sz="1100" dirty="0"/>
              <a:t> </a:t>
            </a:r>
            <a:r>
              <a:rPr lang="sk-SK" sz="1100" dirty="0" err="1"/>
              <a:t>vládl</a:t>
            </a:r>
            <a:r>
              <a:rPr lang="sk-SK" sz="1100" dirty="0"/>
              <a:t>. Protivila </a:t>
            </a:r>
            <a:r>
              <a:rPr lang="sk-SK" sz="1100" dirty="0" err="1"/>
              <a:t>se</a:t>
            </a:r>
            <a:r>
              <a:rPr lang="sk-SK" sz="1100" dirty="0"/>
              <a:t> mu </a:t>
            </a:r>
            <a:r>
              <a:rPr lang="sk-SK" sz="1100" dirty="0" err="1"/>
              <a:t>soudobá</a:t>
            </a:r>
            <a:r>
              <a:rPr lang="sk-SK" sz="1100" dirty="0"/>
              <a:t> </a:t>
            </a:r>
            <a:r>
              <a:rPr lang="sk-SK" sz="1100" dirty="0" err="1"/>
              <a:t>šlechta</a:t>
            </a:r>
            <a:r>
              <a:rPr lang="sk-SK" sz="1100" dirty="0"/>
              <a:t>, </a:t>
            </a:r>
            <a:r>
              <a:rPr lang="sk-SK" sz="1100" dirty="0" err="1"/>
              <a:t>která</a:t>
            </a:r>
            <a:r>
              <a:rPr lang="sk-SK" sz="1100" dirty="0"/>
              <a:t> žila </a:t>
            </a:r>
            <a:r>
              <a:rPr lang="sk-SK" sz="1100" dirty="0" err="1"/>
              <a:t>rozmařile</a:t>
            </a:r>
            <a:r>
              <a:rPr lang="sk-SK" sz="1100" dirty="0"/>
              <a:t> a </a:t>
            </a:r>
            <a:r>
              <a:rPr lang="sk-SK" sz="1100" dirty="0" err="1"/>
              <a:t>lid</a:t>
            </a:r>
            <a:r>
              <a:rPr lang="sk-SK" sz="1100" dirty="0"/>
              <a:t> </a:t>
            </a:r>
            <a:r>
              <a:rPr lang="sk-SK" sz="1100" dirty="0" err="1"/>
              <a:t>pouze</a:t>
            </a:r>
            <a:r>
              <a:rPr lang="sk-SK" sz="1100" dirty="0"/>
              <a:t> využívala. </a:t>
            </a:r>
            <a:r>
              <a:rPr lang="sk-SK" sz="1100" dirty="0" err="1"/>
              <a:t>Protože</a:t>
            </a:r>
            <a:r>
              <a:rPr lang="sk-SK" sz="1100" dirty="0"/>
              <a:t> Václav zabránil </a:t>
            </a:r>
            <a:r>
              <a:rPr lang="sk-SK" sz="1100" dirty="0" err="1"/>
              <a:t>válce</a:t>
            </a:r>
            <a:r>
              <a:rPr lang="sk-SK" sz="1100" dirty="0"/>
              <a:t> s </a:t>
            </a:r>
            <a:r>
              <a:rPr lang="sk-SK" sz="1100" dirty="0" err="1"/>
              <a:t>německým</a:t>
            </a:r>
            <a:r>
              <a:rPr lang="sk-SK" sz="1100" dirty="0"/>
              <a:t> </a:t>
            </a:r>
            <a:r>
              <a:rPr lang="sk-SK" sz="1100" dirty="0" err="1"/>
              <a:t>císařem</a:t>
            </a:r>
            <a:r>
              <a:rPr lang="sk-SK" sz="1100" dirty="0"/>
              <a:t>, neváhala </a:t>
            </a:r>
            <a:r>
              <a:rPr lang="sk-SK" sz="1100" dirty="0" err="1"/>
              <a:t>bojechtivá</a:t>
            </a:r>
            <a:r>
              <a:rPr lang="sk-SK" sz="1100" dirty="0"/>
              <a:t> </a:t>
            </a:r>
            <a:r>
              <a:rPr lang="sk-SK" sz="1100" dirty="0" err="1"/>
              <a:t>šlechta</a:t>
            </a:r>
            <a:r>
              <a:rPr lang="sk-SK" sz="1100" dirty="0"/>
              <a:t> </a:t>
            </a:r>
            <a:r>
              <a:rPr lang="sk-SK" sz="1100" dirty="0" err="1"/>
              <a:t>spáchat</a:t>
            </a:r>
            <a:r>
              <a:rPr lang="sk-SK" sz="1100" dirty="0"/>
              <a:t> na </a:t>
            </a:r>
            <a:r>
              <a:rPr lang="sk-SK" sz="1100" dirty="0" err="1"/>
              <a:t>něm</a:t>
            </a:r>
            <a:r>
              <a:rPr lang="sk-SK" sz="1100" dirty="0"/>
              <a:t> zločin. Jeho </a:t>
            </a:r>
            <a:r>
              <a:rPr lang="sk-SK" sz="1100" dirty="0" err="1"/>
              <a:t>bratru</a:t>
            </a:r>
            <a:r>
              <a:rPr lang="sk-SK" sz="1100" dirty="0"/>
              <a:t> Boleslavovi </a:t>
            </a:r>
            <a:r>
              <a:rPr lang="sk-SK" sz="1100" dirty="0" err="1"/>
              <a:t>namluvila</a:t>
            </a:r>
            <a:r>
              <a:rPr lang="sk-SK" sz="1100" dirty="0"/>
              <a:t>, že ho chce Václav </a:t>
            </a:r>
            <a:r>
              <a:rPr lang="sk-SK" sz="1100" dirty="0" err="1"/>
              <a:t>zabít</a:t>
            </a:r>
            <a:r>
              <a:rPr lang="sk-SK" sz="1100" dirty="0"/>
              <a:t> a tak Boleslav začal </a:t>
            </a:r>
            <a:r>
              <a:rPr lang="sk-SK" sz="1100" dirty="0" err="1"/>
              <a:t>kout</a:t>
            </a:r>
            <a:r>
              <a:rPr lang="sk-SK" sz="1100" dirty="0"/>
              <a:t> </a:t>
            </a:r>
            <a:r>
              <a:rPr lang="sk-SK" sz="1100" dirty="0" err="1"/>
              <a:t>pikle.Ve</a:t>
            </a:r>
            <a:r>
              <a:rPr lang="sk-SK" sz="1100" dirty="0"/>
              <a:t> </a:t>
            </a:r>
            <a:r>
              <a:rPr lang="sk-SK" sz="1100" dirty="0" err="1"/>
              <a:t>svém</a:t>
            </a:r>
            <a:r>
              <a:rPr lang="sk-SK" sz="1100" dirty="0"/>
              <a:t> kraji </a:t>
            </a:r>
            <a:r>
              <a:rPr lang="sk-SK" sz="1100" dirty="0" err="1"/>
              <a:t>byl</a:t>
            </a:r>
            <a:r>
              <a:rPr lang="sk-SK" sz="1100" dirty="0"/>
              <a:t> znám </a:t>
            </a:r>
            <a:r>
              <a:rPr lang="sk-SK" sz="1100" dirty="0" err="1"/>
              <a:t>svou</a:t>
            </a:r>
            <a:r>
              <a:rPr lang="sk-SK" sz="1100" dirty="0"/>
              <a:t> ukrutností. </a:t>
            </a:r>
            <a:r>
              <a:rPr lang="sk-SK" sz="1100" dirty="0" err="1"/>
              <a:t>Když</a:t>
            </a:r>
            <a:r>
              <a:rPr lang="sk-SK" sz="1100" dirty="0"/>
              <a:t> jednou poručil </a:t>
            </a:r>
            <a:r>
              <a:rPr lang="sk-SK" sz="1100" dirty="0" err="1"/>
              <a:t>postavit</a:t>
            </a:r>
            <a:r>
              <a:rPr lang="sk-SK" sz="1100" dirty="0"/>
              <a:t> kamenný hrad a poddaní </a:t>
            </a:r>
            <a:r>
              <a:rPr lang="sk-SK" sz="1100" dirty="0" err="1"/>
              <a:t>odmítali</a:t>
            </a:r>
            <a:r>
              <a:rPr lang="sk-SK" sz="1100" dirty="0"/>
              <a:t>, </a:t>
            </a:r>
            <a:r>
              <a:rPr lang="sk-SK" sz="1100" dirty="0" err="1"/>
              <a:t>protože</a:t>
            </a:r>
            <a:r>
              <a:rPr lang="sk-SK" sz="1100" dirty="0"/>
              <a:t> </a:t>
            </a:r>
            <a:r>
              <a:rPr lang="sk-SK" sz="1100" dirty="0" err="1"/>
              <a:t>nic</a:t>
            </a:r>
            <a:r>
              <a:rPr lang="sk-SK" sz="1100" dirty="0"/>
              <a:t> </a:t>
            </a:r>
            <a:r>
              <a:rPr lang="sk-SK" sz="1100" dirty="0" err="1"/>
              <a:t>takového</a:t>
            </a:r>
            <a:r>
              <a:rPr lang="sk-SK" sz="1100" dirty="0"/>
              <a:t> </a:t>
            </a:r>
            <a:r>
              <a:rPr lang="sk-SK" sz="1100" dirty="0" err="1"/>
              <a:t>nikdo</a:t>
            </a:r>
            <a:r>
              <a:rPr lang="sk-SK" sz="1100" dirty="0"/>
              <a:t> </a:t>
            </a:r>
            <a:r>
              <a:rPr lang="sk-SK" sz="1100" dirty="0" err="1"/>
              <a:t>ještě</a:t>
            </a:r>
            <a:r>
              <a:rPr lang="sk-SK" sz="1100" dirty="0"/>
              <a:t> nestavil, velice </a:t>
            </a:r>
            <a:r>
              <a:rPr lang="sk-SK" sz="1100" dirty="0" err="1"/>
              <a:t>se</a:t>
            </a:r>
            <a:r>
              <a:rPr lang="sk-SK" sz="1100" dirty="0"/>
              <a:t> </a:t>
            </a:r>
            <a:r>
              <a:rPr lang="sk-SK" sz="1100" dirty="0" err="1"/>
              <a:t>rozlítil</a:t>
            </a:r>
            <a:r>
              <a:rPr lang="sk-SK" sz="1100" dirty="0"/>
              <a:t> a </a:t>
            </a:r>
            <a:r>
              <a:rPr lang="sk-SK" sz="1100" dirty="0" err="1"/>
              <a:t>prvnímu</a:t>
            </a:r>
            <a:r>
              <a:rPr lang="sk-SK" sz="1100" dirty="0"/>
              <a:t> , </a:t>
            </a:r>
            <a:r>
              <a:rPr lang="sk-SK" sz="1100" dirty="0" err="1"/>
              <a:t>co</a:t>
            </a:r>
            <a:r>
              <a:rPr lang="sk-SK" sz="1100" dirty="0"/>
              <a:t> mu </a:t>
            </a:r>
            <a:r>
              <a:rPr lang="sk-SK" sz="1100" dirty="0" err="1"/>
              <a:t>byl</a:t>
            </a:r>
            <a:r>
              <a:rPr lang="sk-SK" sz="1100" dirty="0"/>
              <a:t> </a:t>
            </a:r>
            <a:r>
              <a:rPr lang="sk-SK" sz="1100" dirty="0" err="1"/>
              <a:t>při</a:t>
            </a:r>
            <a:r>
              <a:rPr lang="sk-SK" sz="1100" dirty="0"/>
              <a:t> </a:t>
            </a:r>
            <a:r>
              <a:rPr lang="sk-SK" sz="1100" dirty="0" err="1"/>
              <a:t>ruce</a:t>
            </a:r>
            <a:r>
              <a:rPr lang="sk-SK" sz="1100" dirty="0"/>
              <a:t>, sťal hlavu. Za </a:t>
            </a:r>
            <a:r>
              <a:rPr lang="sk-SK" sz="1100" dirty="0" err="1"/>
              <a:t>krátký</a:t>
            </a:r>
            <a:r>
              <a:rPr lang="sk-SK" sz="1100" dirty="0"/>
              <a:t> čas </a:t>
            </a:r>
            <a:r>
              <a:rPr lang="sk-SK" sz="1100" dirty="0" err="1"/>
              <a:t>měl</a:t>
            </a:r>
            <a:r>
              <a:rPr lang="sk-SK" sz="1100" dirty="0"/>
              <a:t> hrad, </a:t>
            </a:r>
            <a:r>
              <a:rPr lang="sk-SK" sz="1100" dirty="0" err="1"/>
              <a:t>kterému</a:t>
            </a:r>
            <a:r>
              <a:rPr lang="sk-SK" sz="1100" dirty="0"/>
              <a:t> </a:t>
            </a:r>
            <a:r>
              <a:rPr lang="sk-SK" sz="1100" dirty="0" err="1"/>
              <a:t>nebylo</a:t>
            </a:r>
            <a:r>
              <a:rPr lang="sk-SK" sz="1100" dirty="0"/>
              <a:t> v Čechách rovno a nazval ho Boleslav.</a:t>
            </a:r>
          </a:p>
          <a:p>
            <a:pPr algn="just"/>
            <a:r>
              <a:rPr lang="sk-SK" sz="1100" dirty="0"/>
              <a:t>Roku 929 pozval </a:t>
            </a:r>
            <a:r>
              <a:rPr lang="sk-SK" sz="1100" dirty="0" err="1"/>
              <a:t>bratra</a:t>
            </a:r>
            <a:r>
              <a:rPr lang="sk-SK" sz="1100" dirty="0"/>
              <a:t> k </a:t>
            </a:r>
            <a:r>
              <a:rPr lang="sk-SK" sz="1100" dirty="0" err="1"/>
              <a:t>sobě</a:t>
            </a:r>
            <a:r>
              <a:rPr lang="sk-SK" sz="1100" dirty="0"/>
              <a:t> do hradu pod </a:t>
            </a:r>
            <a:r>
              <a:rPr lang="sk-SK" sz="1100" dirty="0" err="1"/>
              <a:t>záminkou</a:t>
            </a:r>
            <a:r>
              <a:rPr lang="sk-SK" sz="1100" dirty="0"/>
              <a:t> </a:t>
            </a:r>
            <a:r>
              <a:rPr lang="sk-SK" sz="1100" dirty="0" err="1"/>
              <a:t>vysvěcení</a:t>
            </a:r>
            <a:r>
              <a:rPr lang="sk-SK" sz="1100" dirty="0"/>
              <a:t> </a:t>
            </a:r>
            <a:r>
              <a:rPr lang="sk-SK" sz="1100" dirty="0" err="1"/>
              <a:t>kostela</a:t>
            </a:r>
            <a:r>
              <a:rPr lang="sk-SK" sz="1100" dirty="0"/>
              <a:t> sv. </a:t>
            </a:r>
            <a:r>
              <a:rPr lang="sk-SK" sz="1100" dirty="0" err="1"/>
              <a:t>Kosmy</a:t>
            </a:r>
            <a:r>
              <a:rPr lang="sk-SK" sz="1100" dirty="0"/>
              <a:t> a </a:t>
            </a:r>
            <a:r>
              <a:rPr lang="sk-SK" sz="1100" dirty="0" err="1"/>
              <a:t>Damiana</a:t>
            </a:r>
            <a:r>
              <a:rPr lang="sk-SK" sz="1100" dirty="0"/>
              <a:t>. Navečer 27. </a:t>
            </a:r>
            <a:r>
              <a:rPr lang="sk-SK" sz="1100" dirty="0" err="1"/>
              <a:t>září</a:t>
            </a:r>
            <a:r>
              <a:rPr lang="sk-SK" sz="1100" dirty="0"/>
              <a:t> </a:t>
            </a:r>
            <a:r>
              <a:rPr lang="sk-SK" sz="1100" dirty="0" err="1"/>
              <a:t>chtěl</a:t>
            </a:r>
            <a:r>
              <a:rPr lang="sk-SK" sz="1100" dirty="0"/>
              <a:t> Václav </a:t>
            </a:r>
            <a:r>
              <a:rPr lang="sk-SK" sz="1100" dirty="0" err="1"/>
              <a:t>odjet</a:t>
            </a:r>
            <a:r>
              <a:rPr lang="sk-SK" sz="1100" dirty="0"/>
              <a:t>, ale Boleslav ho </a:t>
            </a:r>
            <a:r>
              <a:rPr lang="sk-SK" sz="1100" dirty="0" err="1"/>
              <a:t>přemluvil</a:t>
            </a:r>
            <a:r>
              <a:rPr lang="sk-SK" sz="1100" dirty="0"/>
              <a:t> </a:t>
            </a:r>
            <a:r>
              <a:rPr lang="sk-SK" sz="1100" dirty="0" err="1"/>
              <a:t>slovy</a:t>
            </a:r>
            <a:r>
              <a:rPr lang="sk-SK" sz="1100" dirty="0"/>
              <a:t>:\"Proč </a:t>
            </a:r>
            <a:r>
              <a:rPr lang="sk-SK" sz="1100" dirty="0" err="1"/>
              <a:t>pak</a:t>
            </a:r>
            <a:r>
              <a:rPr lang="sk-SK" sz="1100" dirty="0"/>
              <a:t> chceš </a:t>
            </a:r>
            <a:r>
              <a:rPr lang="sk-SK" sz="1100" dirty="0" err="1"/>
              <a:t>odejeti</a:t>
            </a:r>
            <a:r>
              <a:rPr lang="sk-SK" sz="1100" dirty="0"/>
              <a:t>, milý </a:t>
            </a:r>
            <a:r>
              <a:rPr lang="sk-SK" sz="1100" dirty="0" err="1"/>
              <a:t>bratře</a:t>
            </a:r>
            <a:r>
              <a:rPr lang="sk-SK" sz="1100" dirty="0"/>
              <a:t> ? </a:t>
            </a:r>
            <a:r>
              <a:rPr lang="sk-SK" sz="1100" dirty="0" err="1"/>
              <a:t>Hle</a:t>
            </a:r>
            <a:r>
              <a:rPr lang="sk-SK" sz="1100" dirty="0"/>
              <a:t>, vína a medoviny mám </a:t>
            </a:r>
            <a:r>
              <a:rPr lang="sk-SK" sz="1100" dirty="0" err="1"/>
              <a:t>hojně</a:t>
            </a:r>
            <a:r>
              <a:rPr lang="sk-SK" sz="1100" dirty="0"/>
              <a:t> u sebe\". </a:t>
            </a:r>
            <a:r>
              <a:rPr lang="sk-SK" sz="1100" dirty="0" err="1"/>
              <a:t>Věrní</a:t>
            </a:r>
            <a:r>
              <a:rPr lang="sk-SK" sz="1100" dirty="0"/>
              <a:t> </a:t>
            </a:r>
            <a:r>
              <a:rPr lang="sk-SK" sz="1100" dirty="0" err="1"/>
              <a:t>služebníci</a:t>
            </a:r>
            <a:r>
              <a:rPr lang="sk-SK" sz="1100" dirty="0"/>
              <a:t> varovali Václava, že jej chce </a:t>
            </a:r>
            <a:r>
              <a:rPr lang="sk-SK" sz="1100" dirty="0" err="1"/>
              <a:t>bratr</a:t>
            </a:r>
            <a:r>
              <a:rPr lang="sk-SK" sz="1100" dirty="0"/>
              <a:t> </a:t>
            </a:r>
            <a:r>
              <a:rPr lang="sk-SK" sz="1100" dirty="0" err="1"/>
              <a:t>zabít</a:t>
            </a:r>
            <a:r>
              <a:rPr lang="sk-SK" sz="1100" dirty="0"/>
              <a:t>, ale on </a:t>
            </a:r>
            <a:r>
              <a:rPr lang="sk-SK" sz="1100" dirty="0" err="1"/>
              <a:t>nevěřil</a:t>
            </a:r>
            <a:r>
              <a:rPr lang="sk-SK" sz="1100" dirty="0"/>
              <a:t>. </a:t>
            </a:r>
            <a:r>
              <a:rPr lang="sk-SK" sz="1100" dirty="0" err="1"/>
              <a:t>Když</a:t>
            </a:r>
            <a:r>
              <a:rPr lang="sk-SK" sz="1100" dirty="0"/>
              <a:t> </a:t>
            </a:r>
            <a:r>
              <a:rPr lang="sk-SK" sz="1100" dirty="0" err="1"/>
              <a:t>šel</a:t>
            </a:r>
            <a:r>
              <a:rPr lang="sk-SK" sz="1100" dirty="0"/>
              <a:t> ráno do </a:t>
            </a:r>
            <a:r>
              <a:rPr lang="sk-SK" sz="1100" dirty="0" err="1"/>
              <a:t>kostela</a:t>
            </a:r>
            <a:r>
              <a:rPr lang="sk-SK" sz="1100" dirty="0"/>
              <a:t>, </a:t>
            </a:r>
            <a:r>
              <a:rPr lang="sk-SK" sz="1100" dirty="0" err="1"/>
              <a:t>potkal</a:t>
            </a:r>
            <a:r>
              <a:rPr lang="sk-SK" sz="1100" dirty="0"/>
              <a:t> </a:t>
            </a:r>
            <a:r>
              <a:rPr lang="sk-SK" sz="1100" dirty="0" err="1"/>
              <a:t>se</a:t>
            </a:r>
            <a:r>
              <a:rPr lang="sk-SK" sz="1100" dirty="0"/>
              <a:t> s </a:t>
            </a:r>
            <a:r>
              <a:rPr lang="sk-SK" sz="1100" dirty="0" err="1"/>
              <a:t>Boleslavem</a:t>
            </a:r>
            <a:r>
              <a:rPr lang="sk-SK" sz="1100" dirty="0"/>
              <a:t> a </a:t>
            </a:r>
            <a:r>
              <a:rPr lang="sk-SK" sz="1100" dirty="0" err="1"/>
              <a:t>děkoval</a:t>
            </a:r>
            <a:r>
              <a:rPr lang="sk-SK" sz="1100" dirty="0"/>
              <a:t> mu za </a:t>
            </a:r>
            <a:r>
              <a:rPr lang="sk-SK" sz="1100" dirty="0" err="1"/>
              <a:t>včerejší</a:t>
            </a:r>
            <a:r>
              <a:rPr lang="sk-SK" sz="1100" dirty="0"/>
              <a:t> </a:t>
            </a:r>
            <a:r>
              <a:rPr lang="sk-SK" sz="1100" dirty="0" err="1"/>
              <a:t>pohostinnost</a:t>
            </a:r>
            <a:r>
              <a:rPr lang="sk-SK" sz="1100" dirty="0"/>
              <a:t>, ten mu </a:t>
            </a:r>
            <a:r>
              <a:rPr lang="sk-SK" sz="1100" dirty="0" err="1"/>
              <a:t>odvětil</a:t>
            </a:r>
            <a:r>
              <a:rPr lang="sk-SK" sz="1100" dirty="0"/>
              <a:t>, že ho chce </a:t>
            </a:r>
            <a:r>
              <a:rPr lang="sk-SK" sz="1100" dirty="0" err="1"/>
              <a:t>nyní</a:t>
            </a:r>
            <a:r>
              <a:rPr lang="sk-SK" sz="1100" dirty="0"/>
              <a:t> </a:t>
            </a:r>
            <a:r>
              <a:rPr lang="sk-SK" sz="1100" dirty="0" err="1"/>
              <a:t>lépe</a:t>
            </a:r>
            <a:r>
              <a:rPr lang="sk-SK" sz="1100" dirty="0"/>
              <a:t> </a:t>
            </a:r>
            <a:r>
              <a:rPr lang="sk-SK" sz="1100" dirty="0" err="1"/>
              <a:t>hostit</a:t>
            </a:r>
            <a:r>
              <a:rPr lang="sk-SK" sz="1100" dirty="0"/>
              <a:t> a </a:t>
            </a:r>
            <a:r>
              <a:rPr lang="sk-SK" sz="1100" dirty="0" err="1"/>
              <a:t>udeřil</a:t>
            </a:r>
            <a:r>
              <a:rPr lang="sk-SK" sz="1100" dirty="0"/>
              <a:t> ho </a:t>
            </a:r>
            <a:r>
              <a:rPr lang="sk-SK" sz="1100" dirty="0" err="1"/>
              <a:t>mečem</a:t>
            </a:r>
            <a:r>
              <a:rPr lang="sk-SK" sz="1100" dirty="0"/>
              <a:t> do hlavy. Václav mu zbraň </a:t>
            </a:r>
            <a:r>
              <a:rPr lang="sk-SK" sz="1100" dirty="0" err="1"/>
              <a:t>hravě</a:t>
            </a:r>
            <a:r>
              <a:rPr lang="sk-SK" sz="1100" dirty="0"/>
              <a:t> vyrval a povalil ho na </a:t>
            </a:r>
            <a:r>
              <a:rPr lang="sk-SK" sz="1100" dirty="0" err="1"/>
              <a:t>záda</a:t>
            </a:r>
            <a:r>
              <a:rPr lang="sk-SK" sz="1100" dirty="0"/>
              <a:t>. V tom na Boleslavovo </a:t>
            </a:r>
            <a:r>
              <a:rPr lang="sk-SK" sz="1100" dirty="0" err="1"/>
              <a:t>volání</a:t>
            </a:r>
            <a:r>
              <a:rPr lang="sk-SK" sz="1100" dirty="0"/>
              <a:t> o pomoc </a:t>
            </a:r>
            <a:r>
              <a:rPr lang="sk-SK" sz="1100" dirty="0" err="1"/>
              <a:t>přiběhli</a:t>
            </a:r>
            <a:r>
              <a:rPr lang="sk-SK" sz="1100" dirty="0"/>
              <a:t> jeho </a:t>
            </a:r>
            <a:r>
              <a:rPr lang="sk-SK" sz="1100" dirty="0" err="1"/>
              <a:t>služebníci</a:t>
            </a:r>
            <a:r>
              <a:rPr lang="sk-SK" sz="1100" dirty="0"/>
              <a:t> a </a:t>
            </a:r>
            <a:r>
              <a:rPr lang="sk-SK" sz="1100" dirty="0" err="1"/>
              <a:t>ve</a:t>
            </a:r>
            <a:r>
              <a:rPr lang="sk-SK" sz="1100" dirty="0"/>
              <a:t> </a:t>
            </a:r>
            <a:r>
              <a:rPr lang="sk-SK" sz="1100" dirty="0" err="1"/>
              <a:t>dveřích</a:t>
            </a:r>
            <a:r>
              <a:rPr lang="sk-SK" sz="1100" dirty="0"/>
              <a:t> chrámu, </a:t>
            </a:r>
            <a:r>
              <a:rPr lang="sk-SK" sz="1100" dirty="0" err="1"/>
              <a:t>když</a:t>
            </a:r>
            <a:r>
              <a:rPr lang="sk-SK" sz="1100" dirty="0"/>
              <a:t> </a:t>
            </a:r>
            <a:r>
              <a:rPr lang="sk-SK" sz="1100" dirty="0" err="1"/>
              <a:t>raněný</a:t>
            </a:r>
            <a:r>
              <a:rPr lang="sk-SK" sz="1100" dirty="0"/>
              <a:t> </a:t>
            </a:r>
            <a:r>
              <a:rPr lang="sk-SK" sz="1100" dirty="0" err="1"/>
              <a:t>utíkal</a:t>
            </a:r>
            <a:r>
              <a:rPr lang="sk-SK" sz="1100" dirty="0"/>
              <a:t>, ho </a:t>
            </a:r>
            <a:r>
              <a:rPr lang="sk-SK" sz="1100" dirty="0" err="1"/>
              <a:t>probodl</a:t>
            </a:r>
            <a:r>
              <a:rPr lang="sk-SK" sz="1100" dirty="0"/>
              <a:t> </a:t>
            </a:r>
            <a:r>
              <a:rPr lang="sk-SK" sz="1100" dirty="0" err="1"/>
              <a:t>Hněvsův</a:t>
            </a:r>
            <a:r>
              <a:rPr lang="sk-SK" sz="1100" dirty="0"/>
              <a:t> meč. I Václavova </a:t>
            </a:r>
            <a:r>
              <a:rPr lang="sk-SK" sz="1100" dirty="0" err="1"/>
              <a:t>pacholata</a:t>
            </a:r>
            <a:r>
              <a:rPr lang="sk-SK" sz="1100" dirty="0"/>
              <a:t> v </a:t>
            </a:r>
            <a:r>
              <a:rPr lang="sk-SK" sz="1100" dirty="0" err="1"/>
              <a:t>Praze</a:t>
            </a:r>
            <a:r>
              <a:rPr lang="sk-SK" sz="1100" dirty="0"/>
              <a:t> pobili nebo </a:t>
            </a:r>
            <a:r>
              <a:rPr lang="sk-SK" sz="1100" dirty="0" err="1"/>
              <a:t>oloupili</a:t>
            </a:r>
            <a:r>
              <a:rPr lang="sk-SK" sz="1100" dirty="0"/>
              <a:t>.</a:t>
            </a:r>
          </a:p>
          <a:p>
            <a:pPr algn="just"/>
            <a:r>
              <a:rPr lang="sk-SK" sz="1100" dirty="0"/>
              <a:t>Boleslav </a:t>
            </a:r>
            <a:r>
              <a:rPr lang="sk-SK" sz="1100" dirty="0" err="1"/>
              <a:t>se</a:t>
            </a:r>
            <a:r>
              <a:rPr lang="sk-SK" sz="1100" dirty="0"/>
              <a:t> tak dostal k </a:t>
            </a:r>
            <a:r>
              <a:rPr lang="sk-SK" sz="1100" dirty="0" err="1"/>
              <a:t>vladařství</a:t>
            </a:r>
            <a:r>
              <a:rPr lang="sk-SK" sz="1100" dirty="0"/>
              <a:t>. </a:t>
            </a:r>
            <a:r>
              <a:rPr lang="sk-SK" sz="1100" dirty="0" err="1"/>
              <a:t>Kupodivu</a:t>
            </a:r>
            <a:r>
              <a:rPr lang="sk-SK" sz="1100" dirty="0"/>
              <a:t> dal druhý den Václavovo </a:t>
            </a:r>
            <a:r>
              <a:rPr lang="sk-SK" sz="1100" dirty="0" err="1"/>
              <a:t>tělo</a:t>
            </a:r>
            <a:r>
              <a:rPr lang="sk-SK" sz="1100" dirty="0"/>
              <a:t> </a:t>
            </a:r>
            <a:r>
              <a:rPr lang="sk-SK" sz="1100" dirty="0" err="1"/>
              <a:t>převést</a:t>
            </a:r>
            <a:r>
              <a:rPr lang="sk-SK" sz="1100" dirty="0"/>
              <a:t> do Prahy. </a:t>
            </a:r>
            <a:r>
              <a:rPr lang="sk-SK" sz="700" dirty="0">
                <a:hlinkClick r:id="rId2"/>
              </a:rPr>
              <a:t>https://mreferaty.aktuality.sk/legendy-o-sv-vaclavovi/referat-7147</a:t>
            </a:r>
            <a:r>
              <a:rPr lang="sk-SK" sz="700" dirty="0"/>
              <a:t> </a:t>
            </a:r>
          </a:p>
        </p:txBody>
      </p:sp>
      <p:pic>
        <p:nvPicPr>
          <p:cNvPr id="4" name="Obrázok 3">
            <a:extLst>
              <a:ext uri="{FF2B5EF4-FFF2-40B4-BE49-F238E27FC236}">
                <a16:creationId xmlns:a16="http://schemas.microsoft.com/office/drawing/2014/main" id="{776F2E82-6AAA-4B89-BF59-E6C9C2E48C2D}"/>
              </a:ext>
            </a:extLst>
          </p:cNvPr>
          <p:cNvPicPr>
            <a:picLocks noChangeAspect="1"/>
          </p:cNvPicPr>
          <p:nvPr/>
        </p:nvPicPr>
        <p:blipFill rotWithShape="1">
          <a:blip r:embed="rId3"/>
          <a:srcRect t="27411" r="2" b="3565"/>
          <a:stretch/>
        </p:blipFill>
        <p:spPr>
          <a:xfrm>
            <a:off x="7199440" y="10"/>
            <a:ext cx="4992560" cy="6857990"/>
          </a:xfrm>
          <a:prstGeom prst="rect">
            <a:avLst/>
          </a:prstGeom>
          <a:effectLst/>
        </p:spPr>
      </p:pic>
    </p:spTree>
    <p:extLst>
      <p:ext uri="{BB962C8B-B14F-4D97-AF65-F5344CB8AC3E}">
        <p14:creationId xmlns:p14="http://schemas.microsoft.com/office/powerpoint/2010/main" val="882927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9A722A1B-FEC4-4D28-B08A-98457F503E76}"/>
              </a:ext>
            </a:extLst>
          </p:cNvPr>
          <p:cNvSpPr>
            <a:spLocks noGrp="1"/>
          </p:cNvSpPr>
          <p:nvPr>
            <p:ph type="title"/>
          </p:nvPr>
        </p:nvSpPr>
        <p:spPr>
          <a:xfrm>
            <a:off x="836679" y="723898"/>
            <a:ext cx="6002110" cy="1495425"/>
          </a:xfrm>
        </p:spPr>
        <p:txBody>
          <a:bodyPr>
            <a:normAutofit/>
          </a:bodyPr>
          <a:lstStyle/>
          <a:p>
            <a:r>
              <a:rPr lang="sk-SK" sz="4000" dirty="0"/>
              <a:t>Pokračovanie českej histórie Karolom IV.</a:t>
            </a:r>
          </a:p>
        </p:txBody>
      </p:sp>
      <p:sp>
        <p:nvSpPr>
          <p:cNvPr id="3" name="Zástupný objekt pre obsah 2">
            <a:extLst>
              <a:ext uri="{FF2B5EF4-FFF2-40B4-BE49-F238E27FC236}">
                <a16:creationId xmlns:a16="http://schemas.microsoft.com/office/drawing/2014/main" id="{F4344D8F-7594-4ECB-AF64-0731B83A0FE6}"/>
              </a:ext>
            </a:extLst>
          </p:cNvPr>
          <p:cNvSpPr>
            <a:spLocks noGrp="1"/>
          </p:cNvSpPr>
          <p:nvPr>
            <p:ph idx="1"/>
          </p:nvPr>
        </p:nvSpPr>
        <p:spPr>
          <a:xfrm>
            <a:off x="836680" y="2405067"/>
            <a:ext cx="6002110" cy="3729034"/>
          </a:xfrm>
        </p:spPr>
        <p:txBody>
          <a:bodyPr>
            <a:normAutofit/>
          </a:bodyPr>
          <a:lstStyle/>
          <a:p>
            <a:pPr algn="just"/>
            <a:r>
              <a:rPr lang="sk-SK" sz="1700" dirty="0"/>
              <a:t>...Vratislav II., Vladislav II., ...</a:t>
            </a:r>
          </a:p>
          <a:p>
            <a:pPr algn="just"/>
            <a:r>
              <a:rPr lang="sk-SK" sz="1700" dirty="0"/>
              <a:t>V roku 1310 na český trón nastupuje Ján Luxemburský, ktorý sa oženil s Eliškou </a:t>
            </a:r>
            <a:r>
              <a:rPr lang="sk-SK" sz="1700" dirty="0" err="1"/>
              <a:t>Přemyslovnou</a:t>
            </a:r>
            <a:r>
              <a:rPr lang="sk-SK" sz="1700" dirty="0"/>
              <a:t>, dcérou kráľa Václava II. </a:t>
            </a:r>
          </a:p>
          <a:p>
            <a:pPr algn="just"/>
            <a:r>
              <a:rPr lang="sk-SK" sz="1700" dirty="0"/>
              <a:t>Za jeho syna Karola, ktorý sa stal českým kráľom v roku 1346 a ktorý bol v roku 1355 korunovaný za cisára Svätej rímskej ríše, dosiahli české krajiny neobyčajný rozkvet. Za </a:t>
            </a:r>
            <a:r>
              <a:rPr lang="sk-SK" sz="1700" b="1" dirty="0"/>
              <a:t>Karola IV. </a:t>
            </a:r>
            <a:r>
              <a:rPr lang="sk-SK" sz="1700" dirty="0"/>
              <a:t>bola v roku 1347 v Prahe založená prvá univerzita v strednej Európe, ktorá neskôr prijala názov </a:t>
            </a:r>
            <a:r>
              <a:rPr lang="sk-SK" sz="1700" b="1" dirty="0"/>
              <a:t>Karlova univerzita</a:t>
            </a:r>
            <a:r>
              <a:rPr lang="sk-SK" sz="1700" dirty="0"/>
              <a:t>. Karol IV. ďalej položil základy gotickej Prahy, založil Nové Mesto pražské, zveľadil Staré Mesto a Pražský hrad, dal v Prahe postaviť kamenný most cez Vltavu, ktorý nesie jeho meno (</a:t>
            </a:r>
            <a:r>
              <a:rPr lang="sk-SK" sz="1700" b="1" dirty="0"/>
              <a:t>Karlov most</a:t>
            </a:r>
            <a:r>
              <a:rPr lang="sk-SK" sz="1700" dirty="0"/>
              <a:t>), a neďaleko Prahy postavil hrad </a:t>
            </a:r>
            <a:r>
              <a:rPr lang="sk-SK" sz="1700" b="1" dirty="0" err="1"/>
              <a:t>Karlštejn</a:t>
            </a:r>
            <a:r>
              <a:rPr lang="sk-SK" sz="1700" dirty="0"/>
              <a:t>. V jeho dobe bola Praha povýšená na stred ríše a so svojimi štyridsiatimi tisícami obyvateľov bola vtedy jedným z najväčších miest Európy.</a:t>
            </a:r>
          </a:p>
        </p:txBody>
      </p:sp>
      <p:pic>
        <p:nvPicPr>
          <p:cNvPr id="4" name="Obrázok 3" descr="Obrázok, na ktorom je text&#10;&#10;Automaticky generovaný popis">
            <a:extLst>
              <a:ext uri="{FF2B5EF4-FFF2-40B4-BE49-F238E27FC236}">
                <a16:creationId xmlns:a16="http://schemas.microsoft.com/office/drawing/2014/main" id="{B665E92F-A752-4BD0-9215-F716C3C64F5B}"/>
              </a:ext>
            </a:extLst>
          </p:cNvPr>
          <p:cNvPicPr>
            <a:picLocks noChangeAspect="1"/>
          </p:cNvPicPr>
          <p:nvPr/>
        </p:nvPicPr>
        <p:blipFill rotWithShape="1">
          <a:blip r:embed="rId2"/>
          <a:srcRect r="-2" b="7754"/>
          <a:stretch/>
        </p:blipFill>
        <p:spPr>
          <a:xfrm>
            <a:off x="7199440" y="10"/>
            <a:ext cx="4992560" cy="6857990"/>
          </a:xfrm>
          <a:prstGeom prst="rect">
            <a:avLst/>
          </a:prstGeom>
          <a:effectLst/>
        </p:spPr>
      </p:pic>
    </p:spTree>
    <p:extLst>
      <p:ext uri="{BB962C8B-B14F-4D97-AF65-F5344CB8AC3E}">
        <p14:creationId xmlns:p14="http://schemas.microsoft.com/office/powerpoint/2010/main" val="78598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C05E8F4B-A95D-4F4B-9B67-FC100284FDD8}"/>
              </a:ext>
            </a:extLst>
          </p:cNvPr>
          <p:cNvSpPr>
            <a:spLocks noGrp="1"/>
          </p:cNvSpPr>
          <p:nvPr>
            <p:ph type="title"/>
          </p:nvPr>
        </p:nvSpPr>
        <p:spPr>
          <a:xfrm>
            <a:off x="836679" y="723898"/>
            <a:ext cx="6002110" cy="629041"/>
          </a:xfrm>
        </p:spPr>
        <p:txBody>
          <a:bodyPr>
            <a:normAutofit fontScale="90000"/>
          </a:bodyPr>
          <a:lstStyle/>
          <a:p>
            <a:r>
              <a:rPr lang="sk-SK" sz="4000" dirty="0"/>
              <a:t>Husiti</a:t>
            </a:r>
          </a:p>
        </p:txBody>
      </p:sp>
      <p:sp>
        <p:nvSpPr>
          <p:cNvPr id="3" name="Zástupný objekt pre obsah 2">
            <a:extLst>
              <a:ext uri="{FF2B5EF4-FFF2-40B4-BE49-F238E27FC236}">
                <a16:creationId xmlns:a16="http://schemas.microsoft.com/office/drawing/2014/main" id="{C6F008FB-C02C-454E-A575-7CE7FDABC36F}"/>
              </a:ext>
            </a:extLst>
          </p:cNvPr>
          <p:cNvSpPr>
            <a:spLocks noGrp="1"/>
          </p:cNvSpPr>
          <p:nvPr>
            <p:ph idx="1"/>
          </p:nvPr>
        </p:nvSpPr>
        <p:spPr>
          <a:xfrm>
            <a:off x="836680" y="1352939"/>
            <a:ext cx="6002110" cy="4781162"/>
          </a:xfrm>
        </p:spPr>
        <p:txBody>
          <a:bodyPr>
            <a:normAutofit fontScale="92500" lnSpcReduction="10000"/>
          </a:bodyPr>
          <a:lstStyle/>
          <a:p>
            <a:pPr algn="just"/>
            <a:r>
              <a:rPr lang="sk-SK" sz="1400" dirty="0"/>
              <a:t>Po smrti Karola IV. sa v roku 1378 vlády ujal jeho syn </a:t>
            </a:r>
            <a:r>
              <a:rPr lang="sk-SK" sz="1400" b="1" dirty="0"/>
              <a:t>Václav IV.</a:t>
            </a:r>
            <a:r>
              <a:rPr lang="sk-SK" sz="1400" dirty="0"/>
              <a:t> V Prahe začína pôsobiť </a:t>
            </a:r>
            <a:r>
              <a:rPr lang="sk-SK" sz="1400" b="1" dirty="0"/>
              <a:t>kazateľ Konrád </a:t>
            </a:r>
            <a:r>
              <a:rPr lang="sk-SK" sz="1400" b="1" dirty="0" err="1"/>
              <a:t>Waldhauser</a:t>
            </a:r>
            <a:r>
              <a:rPr lang="sk-SK" sz="1400" dirty="0"/>
              <a:t>, ktorý sa búril proti nepravostiam v cirkvi a usiloval sa o jej reformu. V jeho úsilí neskôr pokračuje rektor pražskej univerzity </a:t>
            </a:r>
            <a:r>
              <a:rPr lang="sk-SK" sz="1400" b="1" dirty="0"/>
              <a:t>Majster </a:t>
            </a:r>
            <a:r>
              <a:rPr lang="sk-SK" sz="1400" b="1" dirty="0" err="1"/>
              <a:t>Jan</a:t>
            </a:r>
            <a:r>
              <a:rPr lang="sk-SK" sz="1400" b="1" dirty="0"/>
              <a:t> Hus</a:t>
            </a:r>
            <a:r>
              <a:rPr lang="sk-SK" sz="1400" dirty="0"/>
              <a:t>. Jeho kázne, v ktorých Hus svojimi názormi predpovedá neskoršie protestantské hnutie, vzbudzujú nevôľu cirkvi, ale majú v krajine široký ohlas. Hus je v roku 1414 predvolaný do Kostnice (</a:t>
            </a:r>
            <a:r>
              <a:rPr lang="sk-SK" sz="1400" dirty="0" err="1"/>
              <a:t>Konstanz</a:t>
            </a:r>
            <a:r>
              <a:rPr lang="sk-SK" sz="1400" dirty="0"/>
              <a:t>), aby na cirkevnom sneme čelil obžalobe z kacírstva. Napriek všetkému nátlaku a väzneniu však Hus svoje názory neodvolal. 6. júla 1415 bol z rozhodnutia koncilu v Kostnici ako kacír upálený.</a:t>
            </a:r>
          </a:p>
          <a:p>
            <a:pPr algn="just"/>
            <a:r>
              <a:rPr lang="sk-SK" sz="1400" dirty="0"/>
              <a:t>Keď správa o Husovom upálení došla do Čiech, rivalita medzi husitmi, ktorí súhlasili s Husovými názormi na reformu cirkvi, a katolíkmi sa postupne zmenila na otvorené nepriateľstvo. </a:t>
            </a:r>
            <a:r>
              <a:rPr lang="sk-SK" sz="1400" b="1" dirty="0"/>
              <a:t>Defenestrácia</a:t>
            </a:r>
            <a:r>
              <a:rPr lang="sk-SK" sz="1400" dirty="0"/>
              <a:t> konšelov a </a:t>
            </a:r>
            <a:r>
              <a:rPr lang="sk-SK" sz="1400" dirty="0" err="1"/>
              <a:t>prísažníkov</a:t>
            </a:r>
            <a:r>
              <a:rPr lang="sk-SK" sz="1400" dirty="0"/>
              <a:t> z okien pražskej radnice a sústreďovanie husitov v mestách i v horských oblastiach boli začiatkom </a:t>
            </a:r>
            <a:r>
              <a:rPr lang="sk-SK" sz="1400" b="1" dirty="0"/>
              <a:t>husitskej revolúcie a vojen</a:t>
            </a:r>
            <a:r>
              <a:rPr lang="sk-SK" sz="1400" dirty="0"/>
              <a:t>, ktoré ju nasledovali. V roku 1420 husiti stanovili svoj program v takzvaných </a:t>
            </a:r>
            <a:r>
              <a:rPr lang="sk-SK" sz="1400" b="1" dirty="0"/>
              <a:t>Štyroch pražských artikulách</a:t>
            </a:r>
            <a:r>
              <a:rPr lang="sk-SK" sz="1400" dirty="0"/>
              <a:t>. V tom istom roku založili mesto Tábor, ktoré sa potom stalo centrom husitskej revolúcie.</a:t>
            </a:r>
          </a:p>
          <a:p>
            <a:pPr algn="just"/>
            <a:r>
              <a:rPr lang="sk-SK" sz="1400" dirty="0"/>
              <a:t>Na udalosti v českých krajinách reagovala cirkev od roku 1420 až do roku 1431 </a:t>
            </a:r>
            <a:r>
              <a:rPr lang="sk-SK" sz="1400" b="1" dirty="0"/>
              <a:t>piatimi križiackymi výpravami. Všetky boli v bitkách husitským vojskom porazené</a:t>
            </a:r>
            <a:r>
              <a:rPr lang="sk-SK" sz="1400" dirty="0"/>
              <a:t>. Husitské vojská viedol </a:t>
            </a:r>
            <a:r>
              <a:rPr lang="sk-SK" sz="1400" b="1" dirty="0" err="1"/>
              <a:t>Jan</a:t>
            </a:r>
            <a:r>
              <a:rPr lang="sk-SK" sz="1400" b="1" dirty="0"/>
              <a:t> </a:t>
            </a:r>
            <a:r>
              <a:rPr lang="sk-SK" sz="1400" b="1" dirty="0" err="1"/>
              <a:t>Žižka</a:t>
            </a:r>
            <a:r>
              <a:rPr lang="sk-SK" sz="1400" b="1" dirty="0"/>
              <a:t> z </a:t>
            </a:r>
            <a:r>
              <a:rPr lang="sk-SK" sz="1400" b="1" dirty="0" err="1"/>
              <a:t>Trocnova</a:t>
            </a:r>
            <a:r>
              <a:rPr lang="sk-SK" sz="1400" b="1" dirty="0"/>
              <a:t> </a:t>
            </a:r>
            <a:r>
              <a:rPr lang="sk-SK" sz="1400" dirty="0"/>
              <a:t>(1374 – 1422), po ňom prevzal vedenie husitských vojsk Prokop Holý. Ani husiti sa nevyhli vnútorným rozporom a rozdelili sa na radikálne krídlo </a:t>
            </a:r>
            <a:r>
              <a:rPr lang="sk-SK" sz="1400" dirty="0" err="1"/>
              <a:t>Táboritov</a:t>
            </a:r>
            <a:r>
              <a:rPr lang="sk-SK" sz="1400" dirty="0"/>
              <a:t> a umiernených, ktorým išlo o dohodu s cisárom a cirkvou. To nakoniec viedlo k bratovražednej bitke pri Lipanoch v roku 1434, v ktorej </a:t>
            </a:r>
            <a:r>
              <a:rPr lang="sk-SK" sz="1400" dirty="0" err="1"/>
              <a:t>Táboriti</a:t>
            </a:r>
            <a:r>
              <a:rPr lang="sk-SK" sz="1400" dirty="0"/>
              <a:t> boli porazení. Koniec husitským vojnám urobilo až schválenie takzvaných </a:t>
            </a:r>
            <a:r>
              <a:rPr lang="sk-SK" sz="1400" b="1" dirty="0"/>
              <a:t>bazilejských </a:t>
            </a:r>
            <a:r>
              <a:rPr lang="sk-SK" sz="1400" b="1" dirty="0" err="1"/>
              <a:t>kompaktát</a:t>
            </a:r>
            <a:r>
              <a:rPr lang="sk-SK" sz="1400" dirty="0"/>
              <a:t>. V roku 1436 bolo nakoniec dosiahnuté dohody medzi cisárom Žigmundom a Českým kráľovstvom na sneme v Jihlave.</a:t>
            </a:r>
          </a:p>
          <a:p>
            <a:pPr algn="just"/>
            <a:r>
              <a:rPr lang="sk-SK" sz="1400" dirty="0"/>
              <a:t>Prichádzajú </a:t>
            </a:r>
            <a:r>
              <a:rPr lang="sk-SK" sz="1400" dirty="0" err="1"/>
              <a:t>Jagelovci</a:t>
            </a:r>
            <a:r>
              <a:rPr lang="sk-SK" sz="1400" dirty="0"/>
              <a:t> a Habsburgovci...</a:t>
            </a:r>
            <a:r>
              <a:rPr lang="sk-SK" sz="1000" dirty="0"/>
              <a:t> </a:t>
            </a:r>
            <a:r>
              <a:rPr lang="sk-SK" sz="1000" dirty="0">
                <a:hlinkClick r:id="rId2"/>
              </a:rPr>
              <a:t>https://sk.wikipedia.org/wiki/Dejiny_%C4%8Ceska</a:t>
            </a:r>
            <a:r>
              <a:rPr lang="sk-SK" sz="1000" dirty="0"/>
              <a:t> </a:t>
            </a:r>
          </a:p>
        </p:txBody>
      </p:sp>
      <p:pic>
        <p:nvPicPr>
          <p:cNvPr id="4" name="Obrázok 3">
            <a:extLst>
              <a:ext uri="{FF2B5EF4-FFF2-40B4-BE49-F238E27FC236}">
                <a16:creationId xmlns:a16="http://schemas.microsoft.com/office/drawing/2014/main" id="{AC35463D-64C0-429A-B654-3B36F50B7DF3}"/>
              </a:ext>
            </a:extLst>
          </p:cNvPr>
          <p:cNvPicPr>
            <a:picLocks noChangeAspect="1"/>
          </p:cNvPicPr>
          <p:nvPr/>
        </p:nvPicPr>
        <p:blipFill rotWithShape="1">
          <a:blip r:embed="rId3"/>
          <a:srcRect r="7849"/>
          <a:stretch/>
        </p:blipFill>
        <p:spPr>
          <a:xfrm>
            <a:off x="7199440" y="10"/>
            <a:ext cx="4992560" cy="6857990"/>
          </a:xfrm>
          <a:prstGeom prst="rect">
            <a:avLst/>
          </a:prstGeom>
          <a:effectLst/>
        </p:spPr>
      </p:pic>
    </p:spTree>
    <p:extLst>
      <p:ext uri="{BB962C8B-B14F-4D97-AF65-F5344CB8AC3E}">
        <p14:creationId xmlns:p14="http://schemas.microsoft.com/office/powerpoint/2010/main" val="2372206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Jediný z rodu Luxemburgovcov na uhorskom tróne – Denník N">
            <a:extLst>
              <a:ext uri="{FF2B5EF4-FFF2-40B4-BE49-F238E27FC236}">
                <a16:creationId xmlns:a16="http://schemas.microsoft.com/office/drawing/2014/main" id="{6E6F1A9D-2DFC-46B6-9AED-EBCD50C21A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730"/>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Nadpis 1">
            <a:extLst>
              <a:ext uri="{FF2B5EF4-FFF2-40B4-BE49-F238E27FC236}">
                <a16:creationId xmlns:a16="http://schemas.microsoft.com/office/drawing/2014/main" id="{4F94713F-3E50-4290-9C6E-68D140888C90}"/>
              </a:ext>
            </a:extLst>
          </p:cNvPr>
          <p:cNvSpPr>
            <a:spLocks noGrp="1"/>
          </p:cNvSpPr>
          <p:nvPr>
            <p:ph type="title"/>
          </p:nvPr>
        </p:nvSpPr>
        <p:spPr>
          <a:xfrm>
            <a:off x="709448" y="1913950"/>
            <a:ext cx="4204137" cy="1342754"/>
          </a:xfrm>
        </p:spPr>
        <p:txBody>
          <a:bodyPr>
            <a:normAutofit/>
          </a:bodyPr>
          <a:lstStyle/>
          <a:p>
            <a:pPr algn="ctr"/>
            <a:r>
              <a:rPr lang="sk-SK" sz="3600"/>
              <a:t>Významné kráľovské rody</a:t>
            </a:r>
          </a:p>
        </p:txBody>
      </p:sp>
      <p:cxnSp>
        <p:nvCxnSpPr>
          <p:cNvPr id="73" name="Straight Connector 7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Zástupný objekt pre obsah 2">
            <a:extLst>
              <a:ext uri="{FF2B5EF4-FFF2-40B4-BE49-F238E27FC236}">
                <a16:creationId xmlns:a16="http://schemas.microsoft.com/office/drawing/2014/main" id="{23038330-5742-4ECE-9BC9-9E88ED3660AA}"/>
              </a:ext>
            </a:extLst>
          </p:cNvPr>
          <p:cNvSpPr>
            <a:spLocks noGrp="1"/>
          </p:cNvSpPr>
          <p:nvPr>
            <p:ph idx="1"/>
          </p:nvPr>
        </p:nvSpPr>
        <p:spPr>
          <a:xfrm>
            <a:off x="525516" y="3417573"/>
            <a:ext cx="4593021" cy="2619839"/>
          </a:xfrm>
        </p:spPr>
        <p:txBody>
          <a:bodyPr anchor="ctr">
            <a:normAutofit/>
          </a:bodyPr>
          <a:lstStyle/>
          <a:p>
            <a:r>
              <a:rPr lang="sk-SK" sz="1000" b="0" i="0">
                <a:effectLst/>
                <a:latin typeface="Linux Libertine"/>
              </a:rPr>
              <a:t>Anjouovci </a:t>
            </a:r>
            <a:r>
              <a:rPr lang="sk-SK" sz="1000" b="0" i="0">
                <a:effectLst/>
                <a:latin typeface="Linux Libertine"/>
                <a:hlinkClick r:id="rId3"/>
              </a:rPr>
              <a:t>https://sk.wikipedia.org/wiki/Kateg%C3%B3ria:Anjouovci</a:t>
            </a:r>
            <a:r>
              <a:rPr lang="sk-SK" sz="1000" b="0" i="0">
                <a:effectLst/>
                <a:latin typeface="Linux Libertine"/>
              </a:rPr>
              <a:t> </a:t>
            </a:r>
          </a:p>
          <a:p>
            <a:r>
              <a:rPr lang="sk-SK" sz="1000" b="0" i="0">
                <a:effectLst/>
                <a:latin typeface="Linux Libertine"/>
              </a:rPr>
              <a:t>Habsburgovci </a:t>
            </a:r>
            <a:r>
              <a:rPr lang="sk-SK" sz="1000" b="0" i="0">
                <a:effectLst/>
                <a:latin typeface="Linux Libertine"/>
                <a:hlinkClick r:id="rId4"/>
              </a:rPr>
              <a:t>https://sk.wikipedia.org/wiki/Kateg%C3%B3ria:Habsburgovci</a:t>
            </a:r>
            <a:r>
              <a:rPr lang="sk-SK" sz="1000" b="0" i="0">
                <a:effectLst/>
                <a:latin typeface="Linux Libertine"/>
              </a:rPr>
              <a:t> </a:t>
            </a:r>
          </a:p>
          <a:p>
            <a:r>
              <a:rPr lang="sk-SK" sz="1000" b="0" i="0">
                <a:effectLst/>
                <a:latin typeface="Linux Libertine"/>
              </a:rPr>
              <a:t>Luxemburgovci </a:t>
            </a:r>
            <a:r>
              <a:rPr lang="sk-SK" sz="1000" b="0" i="0">
                <a:effectLst/>
                <a:latin typeface="Linux Libertine"/>
                <a:hlinkClick r:id="rId5"/>
              </a:rPr>
              <a:t>https://sk.wikipedia.org/wiki/Kateg%C3%B3ria:Luxemburgovci</a:t>
            </a:r>
            <a:r>
              <a:rPr lang="sk-SK" sz="1000" b="0" i="0">
                <a:effectLst/>
                <a:latin typeface="Linux Libertine"/>
              </a:rPr>
              <a:t> </a:t>
            </a:r>
          </a:p>
          <a:p>
            <a:r>
              <a:rPr lang="sk-SK" sz="1000" b="0" i="0">
                <a:effectLst/>
                <a:latin typeface="Linux Libertine"/>
              </a:rPr>
              <a:t>Přemyslovci </a:t>
            </a:r>
            <a:r>
              <a:rPr lang="sk-SK" sz="1000" b="0" i="0">
                <a:effectLst/>
                <a:latin typeface="Linux Libertine"/>
                <a:hlinkClick r:id="rId6"/>
              </a:rPr>
              <a:t>https://sk.wikipedia.org/wiki/Kateg%C3%B3ria:P%C5%99emyslovci</a:t>
            </a:r>
            <a:endParaRPr lang="sk-SK" sz="1000" b="0" i="0">
              <a:effectLst/>
              <a:latin typeface="Linux Libertine"/>
            </a:endParaRPr>
          </a:p>
          <a:p>
            <a:r>
              <a:rPr lang="sk-SK" sz="1000" b="0" i="0">
                <a:effectLst/>
                <a:latin typeface="Linux Libertine"/>
              </a:rPr>
              <a:t>Merovejovci </a:t>
            </a:r>
            <a:r>
              <a:rPr lang="sk-SK" sz="1000" b="0" i="0">
                <a:effectLst/>
                <a:latin typeface="Linux Libertine"/>
                <a:hlinkClick r:id="rId7"/>
              </a:rPr>
              <a:t>https://sk.wikipedia.org/wiki/Kateg%C3%B3ria:Merovejovci</a:t>
            </a:r>
            <a:r>
              <a:rPr lang="sk-SK" sz="1000" b="0" i="0">
                <a:effectLst/>
                <a:latin typeface="Linux Libertine"/>
              </a:rPr>
              <a:t> </a:t>
            </a:r>
          </a:p>
          <a:p>
            <a:r>
              <a:rPr lang="sk-SK" sz="1000" b="0" i="0">
                <a:effectLst/>
                <a:latin typeface="Linux Libertine"/>
              </a:rPr>
              <a:t>Tudorovci </a:t>
            </a:r>
            <a:r>
              <a:rPr lang="sk-SK" sz="1000" b="0" i="0">
                <a:effectLst/>
                <a:latin typeface="Linux Libertine"/>
                <a:hlinkClick r:id="rId8"/>
              </a:rPr>
              <a:t>https://sk.wikipedia.org/wiki/Kateg%C3%B3ria:Tudorovci</a:t>
            </a:r>
            <a:endParaRPr lang="sk-SK" sz="1000" b="0" i="0">
              <a:effectLst/>
              <a:latin typeface="Linux Libertine"/>
            </a:endParaRPr>
          </a:p>
          <a:p>
            <a:endParaRPr lang="sk-SK" sz="1000" b="0" i="0">
              <a:effectLst/>
              <a:latin typeface="Linux Libertine"/>
            </a:endParaRPr>
          </a:p>
          <a:p>
            <a:endParaRPr lang="sk-SK" sz="1000"/>
          </a:p>
        </p:txBody>
      </p:sp>
    </p:spTree>
    <p:extLst>
      <p:ext uri="{BB962C8B-B14F-4D97-AF65-F5344CB8AC3E}">
        <p14:creationId xmlns:p14="http://schemas.microsoft.com/office/powerpoint/2010/main" val="2536089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ázok 3">
            <a:extLst>
              <a:ext uri="{FF2B5EF4-FFF2-40B4-BE49-F238E27FC236}">
                <a16:creationId xmlns:a16="http://schemas.microsoft.com/office/drawing/2014/main" id="{138CF362-C31F-4542-9326-4BF3F1C6A341}"/>
              </a:ext>
            </a:extLst>
          </p:cNvPr>
          <p:cNvPicPr>
            <a:picLocks noChangeAspect="1"/>
          </p:cNvPicPr>
          <p:nvPr/>
        </p:nvPicPr>
        <p:blipFill rotWithShape="1">
          <a:blip r:embed="rId2"/>
          <a:srcRect r="10816"/>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Nadpis 1">
            <a:extLst>
              <a:ext uri="{FF2B5EF4-FFF2-40B4-BE49-F238E27FC236}">
                <a16:creationId xmlns:a16="http://schemas.microsoft.com/office/drawing/2014/main" id="{E9A6162A-4951-4719-8A3C-DD2CD5C4BD06}"/>
              </a:ext>
            </a:extLst>
          </p:cNvPr>
          <p:cNvSpPr>
            <a:spLocks noGrp="1"/>
          </p:cNvSpPr>
          <p:nvPr>
            <p:ph type="title"/>
          </p:nvPr>
        </p:nvSpPr>
        <p:spPr>
          <a:xfrm>
            <a:off x="371094" y="1161288"/>
            <a:ext cx="3438144" cy="1124712"/>
          </a:xfrm>
        </p:spPr>
        <p:txBody>
          <a:bodyPr anchor="b">
            <a:normAutofit/>
          </a:bodyPr>
          <a:lstStyle/>
          <a:p>
            <a:r>
              <a:rPr lang="sk-SK" sz="2800"/>
              <a:t>Krátke videá</a:t>
            </a: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Zástupný objekt pre obsah 2">
            <a:extLst>
              <a:ext uri="{FF2B5EF4-FFF2-40B4-BE49-F238E27FC236}">
                <a16:creationId xmlns:a16="http://schemas.microsoft.com/office/drawing/2014/main" id="{BC43BCEA-36B7-445D-B932-1DF85B95AA01}"/>
              </a:ext>
            </a:extLst>
          </p:cNvPr>
          <p:cNvSpPr>
            <a:spLocks noGrp="1"/>
          </p:cNvSpPr>
          <p:nvPr>
            <p:ph idx="1"/>
          </p:nvPr>
        </p:nvSpPr>
        <p:spPr>
          <a:xfrm>
            <a:off x="371094" y="2718054"/>
            <a:ext cx="3438906" cy="3207258"/>
          </a:xfrm>
        </p:spPr>
        <p:txBody>
          <a:bodyPr anchor="t">
            <a:normAutofit fontScale="85000" lnSpcReduction="20000"/>
          </a:bodyPr>
          <a:lstStyle/>
          <a:p>
            <a:r>
              <a:rPr lang="sk-SK" sz="1700" dirty="0"/>
              <a:t>100-ročná vojna - </a:t>
            </a:r>
            <a:r>
              <a:rPr lang="sk-SK" sz="1700" dirty="0">
                <a:hlinkClick r:id="rId3"/>
              </a:rPr>
              <a:t>https://www.youtube.com/watch?v=A2Zg8q6XBFA&amp;list=PLNt6hwNwOaULwtGFVuE08DwFGDYSvHt16&amp;index=14</a:t>
            </a:r>
            <a:r>
              <a:rPr lang="sk-SK" sz="1700" dirty="0"/>
              <a:t> </a:t>
            </a:r>
          </a:p>
          <a:p>
            <a:r>
              <a:rPr lang="sk-SK" sz="1700" dirty="0"/>
              <a:t>Anglicko - </a:t>
            </a:r>
            <a:r>
              <a:rPr lang="sk-SK" sz="1700" dirty="0">
                <a:hlinkClick r:id="rId4"/>
              </a:rPr>
              <a:t>https://www.youtube.com/watch?v=w6bcaoI51-A&amp;list=PLNt6hwNwOaULwtGFVuE08DwFGDYSvHt16&amp;index=17</a:t>
            </a:r>
            <a:r>
              <a:rPr lang="sk-SK" sz="1700" dirty="0"/>
              <a:t> </a:t>
            </a:r>
          </a:p>
          <a:p>
            <a:r>
              <a:rPr lang="sk-SK" sz="1700" dirty="0"/>
              <a:t>Legenda o Karolovi IV. - </a:t>
            </a:r>
            <a:r>
              <a:rPr lang="sk-SK" sz="1700" dirty="0">
                <a:hlinkClick r:id="rId5"/>
              </a:rPr>
              <a:t>https://www.youtube.com/watch?v=hbUMd6AwyOo</a:t>
            </a:r>
            <a:r>
              <a:rPr lang="sk-SK" sz="1700" dirty="0"/>
              <a:t> </a:t>
            </a:r>
          </a:p>
          <a:p>
            <a:r>
              <a:rPr lang="sk-SK" sz="1700" dirty="0"/>
              <a:t>Karol IV. - </a:t>
            </a:r>
            <a:r>
              <a:rPr lang="sk-SK" sz="1700" dirty="0">
                <a:hlinkClick r:id="rId6"/>
              </a:rPr>
              <a:t>https://www.youtube.com/watch?v=L8aMBOjVgYA</a:t>
            </a:r>
            <a:r>
              <a:rPr lang="sk-SK" sz="1700" dirty="0"/>
              <a:t> </a:t>
            </a:r>
          </a:p>
          <a:p>
            <a:r>
              <a:rPr lang="sk-SK" sz="1700" dirty="0"/>
              <a:t>Pavel </a:t>
            </a:r>
            <a:r>
              <a:rPr lang="sk-SK" sz="1700" dirty="0" err="1"/>
              <a:t>Koutský</a:t>
            </a:r>
            <a:r>
              <a:rPr lang="sk-SK" sz="1700" dirty="0"/>
              <a:t>: </a:t>
            </a:r>
            <a:r>
              <a:rPr lang="sk-SK" sz="1700" dirty="0" err="1"/>
              <a:t>Dějiny</a:t>
            </a:r>
            <a:r>
              <a:rPr lang="sk-SK" sz="1700" dirty="0"/>
              <a:t> udatného českého národa (2013) na youtube.com  </a:t>
            </a:r>
          </a:p>
        </p:txBody>
      </p:sp>
    </p:spTree>
    <p:extLst>
      <p:ext uri="{BB962C8B-B14F-4D97-AF65-F5344CB8AC3E}">
        <p14:creationId xmlns:p14="http://schemas.microsoft.com/office/powerpoint/2010/main" val="2825249881"/>
      </p:ext>
    </p:extLst>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3613</Words>
  <Application>Microsoft Office PowerPoint</Application>
  <PresentationFormat>Širokouhlá</PresentationFormat>
  <Paragraphs>83</Paragraphs>
  <Slides>15</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15</vt:i4>
      </vt:variant>
    </vt:vector>
  </HeadingPairs>
  <TitlesOfParts>
    <vt:vector size="20" baseType="lpstr">
      <vt:lpstr>Arial</vt:lpstr>
      <vt:lpstr>Calibri</vt:lpstr>
      <vt:lpstr>Calibri Light</vt:lpstr>
      <vt:lpstr>Linux Libertine</vt:lpstr>
      <vt:lpstr>Motív Office</vt:lpstr>
      <vt:lpstr>Politická situácia v stredoveku</vt:lpstr>
      <vt:lpstr>Francúzsko</vt:lpstr>
      <vt:lpstr>Filip IV. Pekný</vt:lpstr>
      <vt:lpstr>Vzdelanie vo Francúzsku</vt:lpstr>
      <vt:lpstr>Anglicko a 1. etapa storočnej vojny</vt:lpstr>
      <vt:lpstr>Povstania</vt:lpstr>
      <vt:lpstr>2. Etapa storočnej vojny</vt:lpstr>
      <vt:lpstr>Nemecko</vt:lpstr>
      <vt:lpstr>Taliansko</vt:lpstr>
      <vt:lpstr>Čechy</vt:lpstr>
      <vt:lpstr>Legenda o sv. Václavovi</vt:lpstr>
      <vt:lpstr>Pokračovanie českej histórie Karolom IV.</vt:lpstr>
      <vt:lpstr>Husiti</vt:lpstr>
      <vt:lpstr>Významné kráľovské rody</vt:lpstr>
      <vt:lpstr>Krátke videá</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Politická situácia v stredoveku</dc:title>
  <dc:creator>Starokatolícka cirkev na Slovensku</dc:creator>
  <cp:lastModifiedBy>Starokatolícka cirkev na Slovensku</cp:lastModifiedBy>
  <cp:revision>18</cp:revision>
  <dcterms:created xsi:type="dcterms:W3CDTF">2021-04-06T08:23:08Z</dcterms:created>
  <dcterms:modified xsi:type="dcterms:W3CDTF">2021-04-06T12:43:45Z</dcterms:modified>
</cp:coreProperties>
</file>